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2" r:id="rId2"/>
  </p:sldMasterIdLst>
  <p:notesMasterIdLst>
    <p:notesMasterId r:id="rId16"/>
  </p:notesMasterIdLst>
  <p:sldIdLst>
    <p:sldId id="257" r:id="rId3"/>
    <p:sldId id="300" r:id="rId4"/>
    <p:sldId id="256" r:id="rId5"/>
    <p:sldId id="295" r:id="rId6"/>
    <p:sldId id="258" r:id="rId7"/>
    <p:sldId id="301" r:id="rId8"/>
    <p:sldId id="296" r:id="rId9"/>
    <p:sldId id="259" r:id="rId10"/>
    <p:sldId id="260" r:id="rId11"/>
    <p:sldId id="261" r:id="rId12"/>
    <p:sldId id="302" r:id="rId13"/>
    <p:sldId id="297" r:id="rId14"/>
    <p:sldId id="294"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76" autoAdjust="0"/>
    <p:restoredTop sz="93849" autoAdjust="0"/>
  </p:normalViewPr>
  <p:slideViewPr>
    <p:cSldViewPr snapToGrid="0">
      <p:cViewPr varScale="1">
        <p:scale>
          <a:sx n="72" d="100"/>
          <a:sy n="72" d="100"/>
        </p:scale>
        <p:origin x="216" y="8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564031-0832-4B97-9EC4-6BC148E7E98F}" type="datetimeFigureOut">
              <a:rPr lang="en-GB" smtClean="0"/>
              <a:t>05/03/2023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8A8ECE-B086-4916-9DC9-6E59F1945D9B}" type="slidenum">
              <a:rPr lang="en-GB" smtClean="0"/>
              <a:t>‹#›</a:t>
            </a:fld>
            <a:endParaRPr lang="en-GB"/>
          </a:p>
        </p:txBody>
      </p:sp>
    </p:spTree>
    <p:extLst>
      <p:ext uri="{BB962C8B-B14F-4D97-AF65-F5344CB8AC3E}">
        <p14:creationId xmlns:p14="http://schemas.microsoft.com/office/powerpoint/2010/main" val="955132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6DC4BC-7008-409E-A042-E7A97CA7697E}" type="datetimeFigureOut">
              <a:rPr lang="en-GB" smtClean="0"/>
              <a:t>05/03/2023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ABEC4F-3578-47BA-BD2F-B1EB39958244}" type="slidenum">
              <a:rPr lang="en-GB" smtClean="0"/>
              <a:t>‹#›</a:t>
            </a:fld>
            <a:endParaRPr lang="en-GB"/>
          </a:p>
        </p:txBody>
      </p:sp>
    </p:spTree>
    <p:extLst>
      <p:ext uri="{BB962C8B-B14F-4D97-AF65-F5344CB8AC3E}">
        <p14:creationId xmlns:p14="http://schemas.microsoft.com/office/powerpoint/2010/main" val="4038310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6DC4BC-7008-409E-A042-E7A97CA7697E}" type="datetimeFigureOut">
              <a:rPr lang="en-GB" smtClean="0"/>
              <a:t>05/03/2023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ABEC4F-3578-47BA-BD2F-B1EB39958244}" type="slidenum">
              <a:rPr lang="en-GB" smtClean="0"/>
              <a:t>‹#›</a:t>
            </a:fld>
            <a:endParaRPr lang="en-GB"/>
          </a:p>
        </p:txBody>
      </p:sp>
    </p:spTree>
    <p:extLst>
      <p:ext uri="{BB962C8B-B14F-4D97-AF65-F5344CB8AC3E}">
        <p14:creationId xmlns:p14="http://schemas.microsoft.com/office/powerpoint/2010/main" val="314892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6DC4BC-7008-409E-A042-E7A97CA7697E}" type="datetimeFigureOut">
              <a:rPr lang="en-GB" smtClean="0"/>
              <a:t>05/03/2023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ABEC4F-3578-47BA-BD2F-B1EB39958244}" type="slidenum">
              <a:rPr lang="en-GB" smtClean="0"/>
              <a:t>‹#›</a:t>
            </a:fld>
            <a:endParaRPr lang="en-GB"/>
          </a:p>
        </p:txBody>
      </p:sp>
    </p:spTree>
    <p:extLst>
      <p:ext uri="{BB962C8B-B14F-4D97-AF65-F5344CB8AC3E}">
        <p14:creationId xmlns:p14="http://schemas.microsoft.com/office/powerpoint/2010/main" val="1668121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D908C30-CF00-42DF-AF7C-E6B7EF537FFF}" type="datetimeFigureOut">
              <a:rPr lang="en-GB" smtClean="0"/>
              <a:t>05/03/2023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818854-5694-473F-9807-DFD3C4BB928C}" type="slidenum">
              <a:rPr lang="en-GB" smtClean="0"/>
              <a:t>‹#›</a:t>
            </a:fld>
            <a:endParaRPr lang="en-GB"/>
          </a:p>
        </p:txBody>
      </p:sp>
    </p:spTree>
    <p:extLst>
      <p:ext uri="{BB962C8B-B14F-4D97-AF65-F5344CB8AC3E}">
        <p14:creationId xmlns:p14="http://schemas.microsoft.com/office/powerpoint/2010/main" val="2391902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D908C30-CF00-42DF-AF7C-E6B7EF537FFF}" type="datetimeFigureOut">
              <a:rPr lang="en-GB" smtClean="0"/>
              <a:t>05/03/2023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818854-5694-473F-9807-DFD3C4BB928C}" type="slidenum">
              <a:rPr lang="en-GB" smtClean="0"/>
              <a:t>‹#›</a:t>
            </a:fld>
            <a:endParaRPr lang="en-GB"/>
          </a:p>
        </p:txBody>
      </p:sp>
    </p:spTree>
    <p:extLst>
      <p:ext uri="{BB962C8B-B14F-4D97-AF65-F5344CB8AC3E}">
        <p14:creationId xmlns:p14="http://schemas.microsoft.com/office/powerpoint/2010/main" val="2558886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908C30-CF00-42DF-AF7C-E6B7EF537FFF}" type="datetimeFigureOut">
              <a:rPr lang="en-GB" smtClean="0"/>
              <a:t>05/03/2023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818854-5694-473F-9807-DFD3C4BB928C}" type="slidenum">
              <a:rPr lang="en-GB" smtClean="0"/>
              <a:t>‹#›</a:t>
            </a:fld>
            <a:endParaRPr lang="en-GB"/>
          </a:p>
        </p:txBody>
      </p:sp>
    </p:spTree>
    <p:extLst>
      <p:ext uri="{BB962C8B-B14F-4D97-AF65-F5344CB8AC3E}">
        <p14:creationId xmlns:p14="http://schemas.microsoft.com/office/powerpoint/2010/main" val="1187848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D908C30-CF00-42DF-AF7C-E6B7EF537FFF}" type="datetimeFigureOut">
              <a:rPr lang="en-GB" smtClean="0"/>
              <a:t>05/03/2023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818854-5694-473F-9807-DFD3C4BB928C}" type="slidenum">
              <a:rPr lang="en-GB" smtClean="0"/>
              <a:t>‹#›</a:t>
            </a:fld>
            <a:endParaRPr lang="en-GB"/>
          </a:p>
        </p:txBody>
      </p:sp>
    </p:spTree>
    <p:extLst>
      <p:ext uri="{BB962C8B-B14F-4D97-AF65-F5344CB8AC3E}">
        <p14:creationId xmlns:p14="http://schemas.microsoft.com/office/powerpoint/2010/main" val="741159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D908C30-CF00-42DF-AF7C-E6B7EF537FFF}" type="datetimeFigureOut">
              <a:rPr lang="en-GB" smtClean="0"/>
              <a:t>05/03/2023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C818854-5694-473F-9807-DFD3C4BB928C}" type="slidenum">
              <a:rPr lang="en-GB" smtClean="0"/>
              <a:t>‹#›</a:t>
            </a:fld>
            <a:endParaRPr lang="en-GB"/>
          </a:p>
        </p:txBody>
      </p:sp>
    </p:spTree>
    <p:extLst>
      <p:ext uri="{BB962C8B-B14F-4D97-AF65-F5344CB8AC3E}">
        <p14:creationId xmlns:p14="http://schemas.microsoft.com/office/powerpoint/2010/main" val="2568395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D908C30-CF00-42DF-AF7C-E6B7EF537FFF}" type="datetimeFigureOut">
              <a:rPr lang="en-GB" smtClean="0"/>
              <a:t>05/03/2023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C818854-5694-473F-9807-DFD3C4BB928C}" type="slidenum">
              <a:rPr lang="en-GB" smtClean="0"/>
              <a:t>‹#›</a:t>
            </a:fld>
            <a:endParaRPr lang="en-GB"/>
          </a:p>
        </p:txBody>
      </p:sp>
    </p:spTree>
    <p:extLst>
      <p:ext uri="{BB962C8B-B14F-4D97-AF65-F5344CB8AC3E}">
        <p14:creationId xmlns:p14="http://schemas.microsoft.com/office/powerpoint/2010/main" val="57511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908C30-CF00-42DF-AF7C-E6B7EF537FFF}" type="datetimeFigureOut">
              <a:rPr lang="en-GB" smtClean="0"/>
              <a:t>05/03/2023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C818854-5694-473F-9807-DFD3C4BB928C}" type="slidenum">
              <a:rPr lang="en-GB" smtClean="0"/>
              <a:t>‹#›</a:t>
            </a:fld>
            <a:endParaRPr lang="en-GB"/>
          </a:p>
        </p:txBody>
      </p:sp>
    </p:spTree>
    <p:extLst>
      <p:ext uri="{BB962C8B-B14F-4D97-AF65-F5344CB8AC3E}">
        <p14:creationId xmlns:p14="http://schemas.microsoft.com/office/powerpoint/2010/main" val="1811156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908C30-CF00-42DF-AF7C-E6B7EF537FFF}" type="datetimeFigureOut">
              <a:rPr lang="en-GB" smtClean="0"/>
              <a:t>05/03/2023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818854-5694-473F-9807-DFD3C4BB928C}" type="slidenum">
              <a:rPr lang="en-GB" smtClean="0"/>
              <a:t>‹#›</a:t>
            </a:fld>
            <a:endParaRPr lang="en-GB"/>
          </a:p>
        </p:txBody>
      </p:sp>
    </p:spTree>
    <p:extLst>
      <p:ext uri="{BB962C8B-B14F-4D97-AF65-F5344CB8AC3E}">
        <p14:creationId xmlns:p14="http://schemas.microsoft.com/office/powerpoint/2010/main" val="863681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6DC4BC-7008-409E-A042-E7A97CA7697E}" type="datetimeFigureOut">
              <a:rPr lang="en-GB" smtClean="0"/>
              <a:t>05/03/2023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ABEC4F-3578-47BA-BD2F-B1EB39958244}" type="slidenum">
              <a:rPr lang="en-GB" smtClean="0"/>
              <a:t>‹#›</a:t>
            </a:fld>
            <a:endParaRPr lang="en-GB"/>
          </a:p>
        </p:txBody>
      </p:sp>
    </p:spTree>
    <p:extLst>
      <p:ext uri="{BB962C8B-B14F-4D97-AF65-F5344CB8AC3E}">
        <p14:creationId xmlns:p14="http://schemas.microsoft.com/office/powerpoint/2010/main" val="1400656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908C30-CF00-42DF-AF7C-E6B7EF537FFF}" type="datetimeFigureOut">
              <a:rPr lang="en-GB" smtClean="0"/>
              <a:t>05/03/2023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818854-5694-473F-9807-DFD3C4BB928C}" type="slidenum">
              <a:rPr lang="en-GB" smtClean="0"/>
              <a:t>‹#›</a:t>
            </a:fld>
            <a:endParaRPr lang="en-GB"/>
          </a:p>
        </p:txBody>
      </p:sp>
    </p:spTree>
    <p:extLst>
      <p:ext uri="{BB962C8B-B14F-4D97-AF65-F5344CB8AC3E}">
        <p14:creationId xmlns:p14="http://schemas.microsoft.com/office/powerpoint/2010/main" val="190739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D908C30-CF00-42DF-AF7C-E6B7EF537FFF}" type="datetimeFigureOut">
              <a:rPr lang="en-GB" smtClean="0"/>
              <a:t>05/03/2023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818854-5694-473F-9807-DFD3C4BB928C}" type="slidenum">
              <a:rPr lang="en-GB" smtClean="0"/>
              <a:t>‹#›</a:t>
            </a:fld>
            <a:endParaRPr lang="en-GB"/>
          </a:p>
        </p:txBody>
      </p:sp>
    </p:spTree>
    <p:extLst>
      <p:ext uri="{BB962C8B-B14F-4D97-AF65-F5344CB8AC3E}">
        <p14:creationId xmlns:p14="http://schemas.microsoft.com/office/powerpoint/2010/main" val="17086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D908C30-CF00-42DF-AF7C-E6B7EF537FFF}" type="datetimeFigureOut">
              <a:rPr lang="en-GB" smtClean="0"/>
              <a:t>05/03/2023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818854-5694-473F-9807-DFD3C4BB928C}" type="slidenum">
              <a:rPr lang="en-GB" smtClean="0"/>
              <a:t>‹#›</a:t>
            </a:fld>
            <a:endParaRPr lang="en-GB"/>
          </a:p>
        </p:txBody>
      </p:sp>
    </p:spTree>
    <p:extLst>
      <p:ext uri="{BB962C8B-B14F-4D97-AF65-F5344CB8AC3E}">
        <p14:creationId xmlns:p14="http://schemas.microsoft.com/office/powerpoint/2010/main" val="510344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6DC4BC-7008-409E-A042-E7A97CA7697E}" type="datetimeFigureOut">
              <a:rPr lang="en-GB" smtClean="0"/>
              <a:t>05/03/2023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ABEC4F-3578-47BA-BD2F-B1EB39958244}" type="slidenum">
              <a:rPr lang="en-GB" smtClean="0"/>
              <a:t>‹#›</a:t>
            </a:fld>
            <a:endParaRPr lang="en-GB"/>
          </a:p>
        </p:txBody>
      </p:sp>
    </p:spTree>
    <p:extLst>
      <p:ext uri="{BB962C8B-B14F-4D97-AF65-F5344CB8AC3E}">
        <p14:creationId xmlns:p14="http://schemas.microsoft.com/office/powerpoint/2010/main" val="147721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6DC4BC-7008-409E-A042-E7A97CA7697E}" type="datetimeFigureOut">
              <a:rPr lang="en-GB" smtClean="0"/>
              <a:t>05/03/2023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ABEC4F-3578-47BA-BD2F-B1EB39958244}" type="slidenum">
              <a:rPr lang="en-GB" smtClean="0"/>
              <a:t>‹#›</a:t>
            </a:fld>
            <a:endParaRPr lang="en-GB"/>
          </a:p>
        </p:txBody>
      </p:sp>
    </p:spTree>
    <p:extLst>
      <p:ext uri="{BB962C8B-B14F-4D97-AF65-F5344CB8AC3E}">
        <p14:creationId xmlns:p14="http://schemas.microsoft.com/office/powerpoint/2010/main" val="2011006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6DC4BC-7008-409E-A042-E7A97CA7697E}" type="datetimeFigureOut">
              <a:rPr lang="en-GB" smtClean="0"/>
              <a:t>05/03/2023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5ABEC4F-3578-47BA-BD2F-B1EB39958244}" type="slidenum">
              <a:rPr lang="en-GB" smtClean="0"/>
              <a:t>‹#›</a:t>
            </a:fld>
            <a:endParaRPr lang="en-GB"/>
          </a:p>
        </p:txBody>
      </p:sp>
    </p:spTree>
    <p:extLst>
      <p:ext uri="{BB962C8B-B14F-4D97-AF65-F5344CB8AC3E}">
        <p14:creationId xmlns:p14="http://schemas.microsoft.com/office/powerpoint/2010/main" val="241714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6DC4BC-7008-409E-A042-E7A97CA7697E}" type="datetimeFigureOut">
              <a:rPr lang="en-GB" smtClean="0"/>
              <a:t>05/03/2023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ABEC4F-3578-47BA-BD2F-B1EB39958244}" type="slidenum">
              <a:rPr lang="en-GB" smtClean="0"/>
              <a:t>‹#›</a:t>
            </a:fld>
            <a:endParaRPr lang="en-GB"/>
          </a:p>
        </p:txBody>
      </p:sp>
    </p:spTree>
    <p:extLst>
      <p:ext uri="{BB962C8B-B14F-4D97-AF65-F5344CB8AC3E}">
        <p14:creationId xmlns:p14="http://schemas.microsoft.com/office/powerpoint/2010/main" val="3651846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6DC4BC-7008-409E-A042-E7A97CA7697E}" type="datetimeFigureOut">
              <a:rPr lang="en-GB" smtClean="0"/>
              <a:t>05/03/2023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5ABEC4F-3578-47BA-BD2F-B1EB39958244}" type="slidenum">
              <a:rPr lang="en-GB" smtClean="0"/>
              <a:t>‹#›</a:t>
            </a:fld>
            <a:endParaRPr lang="en-GB"/>
          </a:p>
        </p:txBody>
      </p:sp>
    </p:spTree>
    <p:extLst>
      <p:ext uri="{BB962C8B-B14F-4D97-AF65-F5344CB8AC3E}">
        <p14:creationId xmlns:p14="http://schemas.microsoft.com/office/powerpoint/2010/main" val="41582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6DC4BC-7008-409E-A042-E7A97CA7697E}" type="datetimeFigureOut">
              <a:rPr lang="en-GB" smtClean="0"/>
              <a:t>05/03/2023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ABEC4F-3578-47BA-BD2F-B1EB39958244}" type="slidenum">
              <a:rPr lang="en-GB" smtClean="0"/>
              <a:t>‹#›</a:t>
            </a:fld>
            <a:endParaRPr lang="en-GB"/>
          </a:p>
        </p:txBody>
      </p:sp>
    </p:spTree>
    <p:extLst>
      <p:ext uri="{BB962C8B-B14F-4D97-AF65-F5344CB8AC3E}">
        <p14:creationId xmlns:p14="http://schemas.microsoft.com/office/powerpoint/2010/main" val="4255026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6DC4BC-7008-409E-A042-E7A97CA7697E}" type="datetimeFigureOut">
              <a:rPr lang="en-GB" smtClean="0"/>
              <a:t>05/03/2023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ABEC4F-3578-47BA-BD2F-B1EB39958244}" type="slidenum">
              <a:rPr lang="en-GB" smtClean="0"/>
              <a:t>‹#›</a:t>
            </a:fld>
            <a:endParaRPr lang="en-GB"/>
          </a:p>
        </p:txBody>
      </p:sp>
    </p:spTree>
    <p:extLst>
      <p:ext uri="{BB962C8B-B14F-4D97-AF65-F5344CB8AC3E}">
        <p14:creationId xmlns:p14="http://schemas.microsoft.com/office/powerpoint/2010/main" val="1747146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6DC4BC-7008-409E-A042-E7A97CA7697E}" type="datetimeFigureOut">
              <a:rPr lang="en-GB" smtClean="0"/>
              <a:t>05/03/2023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ABEC4F-3578-47BA-BD2F-B1EB39958244}" type="slidenum">
              <a:rPr lang="en-GB" smtClean="0"/>
              <a:t>‹#›</a:t>
            </a:fld>
            <a:endParaRPr lang="en-GB"/>
          </a:p>
        </p:txBody>
      </p:sp>
    </p:spTree>
    <p:extLst>
      <p:ext uri="{BB962C8B-B14F-4D97-AF65-F5344CB8AC3E}">
        <p14:creationId xmlns:p14="http://schemas.microsoft.com/office/powerpoint/2010/main" val="26515243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908C30-CF00-42DF-AF7C-E6B7EF537FFF}" type="datetimeFigureOut">
              <a:rPr lang="en-GB" smtClean="0"/>
              <a:t>05/03/2023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818854-5694-473F-9807-DFD3C4BB928C}" type="slidenum">
              <a:rPr lang="en-GB" smtClean="0"/>
              <a:t>‹#›</a:t>
            </a:fld>
            <a:endParaRPr lang="en-GB"/>
          </a:p>
        </p:txBody>
      </p:sp>
    </p:spTree>
    <p:extLst>
      <p:ext uri="{BB962C8B-B14F-4D97-AF65-F5344CB8AC3E}">
        <p14:creationId xmlns:p14="http://schemas.microsoft.com/office/powerpoint/2010/main" val="42546968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pngall.com/crown-png"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https://www.youtube.com/embed/1TUfPHH5v5U?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ideo" Target="https://www.youtube.com/embed/uPHtVfEcuWM?feature=oembed"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54DFE-7A9C-46D0-98A1-ED7B8B2C5F5D}"/>
              </a:ext>
            </a:extLst>
          </p:cNvPr>
          <p:cNvSpPr>
            <a:spLocks noGrp="1"/>
          </p:cNvSpPr>
          <p:nvPr>
            <p:ph type="title"/>
          </p:nvPr>
        </p:nvSpPr>
        <p:spPr>
          <a:xfrm>
            <a:off x="562681" y="632990"/>
            <a:ext cx="8024728" cy="1043409"/>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algn="ctr"/>
            <a:r>
              <a:rPr lang="en-GB" dirty="0"/>
              <a:t>Learning outcomes</a:t>
            </a:r>
          </a:p>
        </p:txBody>
      </p:sp>
      <p:sp>
        <p:nvSpPr>
          <p:cNvPr id="3" name="Content Placeholder 2">
            <a:extLst>
              <a:ext uri="{FF2B5EF4-FFF2-40B4-BE49-F238E27FC236}">
                <a16:creationId xmlns:a16="http://schemas.microsoft.com/office/drawing/2014/main" id="{00DA62D6-027B-4F52-B047-2346DC999520}"/>
              </a:ext>
            </a:extLst>
          </p:cNvPr>
          <p:cNvSpPr>
            <a:spLocks noGrp="1"/>
          </p:cNvSpPr>
          <p:nvPr>
            <p:ph idx="1"/>
          </p:nvPr>
        </p:nvSpPr>
        <p:spPr>
          <a:xfrm>
            <a:off x="562681" y="1774371"/>
            <a:ext cx="8024728" cy="4596611"/>
          </a:xfrm>
          <a:solidFill>
            <a:schemeClr val="bg1"/>
          </a:solidFill>
          <a:ln w="38100">
            <a:solidFill>
              <a:srgbClr val="7030A0"/>
            </a:solidFill>
          </a:ln>
          <a:effectLst>
            <a:outerShdw blurRad="50800" dist="38100" dir="2700000" algn="tl" rotWithShape="0">
              <a:prstClr val="black">
                <a:alpha val="40000"/>
              </a:prstClr>
            </a:outerShdw>
          </a:effectLst>
        </p:spPr>
        <p:txBody>
          <a:bodyPr anchor="t">
            <a:normAutofit lnSpcReduction="10000"/>
          </a:bodyPr>
          <a:lstStyle/>
          <a:p>
            <a:r>
              <a:rPr lang="en-GB" sz="4000" dirty="0">
                <a:solidFill>
                  <a:srgbClr val="FF0000"/>
                </a:solidFill>
              </a:rPr>
              <a:t>To describe the key qualities of kingship and the type of character Malcolm is</a:t>
            </a:r>
          </a:p>
          <a:p>
            <a:r>
              <a:rPr lang="en-GB" sz="4000" dirty="0">
                <a:solidFill>
                  <a:schemeClr val="accent4">
                    <a:lumMod val="75000"/>
                  </a:schemeClr>
                </a:solidFill>
              </a:rPr>
              <a:t>To explain how Malcolm tests Macduff and why he does this</a:t>
            </a:r>
          </a:p>
          <a:p>
            <a:r>
              <a:rPr lang="en-GB" sz="4000" dirty="0">
                <a:solidFill>
                  <a:srgbClr val="00B050"/>
                </a:solidFill>
              </a:rPr>
              <a:t>To evaluate who is the better suited for the role of king: Malcolm or Macbeth?</a:t>
            </a:r>
          </a:p>
        </p:txBody>
      </p:sp>
      <p:pic>
        <p:nvPicPr>
          <p:cNvPr id="5" name="Picture 4" descr="A picture containing book, text&#10;&#10;Description automatically generated">
            <a:extLst>
              <a:ext uri="{FF2B5EF4-FFF2-40B4-BE49-F238E27FC236}">
                <a16:creationId xmlns:a16="http://schemas.microsoft.com/office/drawing/2014/main" id="{7C1C0E6A-D3E3-494A-A797-CE46BFED8E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5960" y="0"/>
            <a:ext cx="1369932" cy="16763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49614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A40B9-9D72-4851-9411-11B9E11402D8}"/>
              </a:ext>
            </a:extLst>
          </p:cNvPr>
          <p:cNvSpPr>
            <a:spLocks noGrp="1"/>
          </p:cNvSpPr>
          <p:nvPr>
            <p:ph type="title"/>
          </p:nvPr>
        </p:nvSpPr>
        <p:spPr>
          <a:xfrm>
            <a:off x="628650" y="365126"/>
            <a:ext cx="8266872" cy="1325563"/>
          </a:xfr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r>
              <a:rPr lang="en-GB" sz="2400" dirty="0"/>
              <a:t>Now let’s see whom out of Macbeth and Malcolm is better suited to the role of king…</a:t>
            </a:r>
            <a:br>
              <a:rPr lang="en-GB" sz="2400" dirty="0"/>
            </a:br>
            <a:r>
              <a:rPr lang="en-GB" sz="2400" dirty="0"/>
              <a:t>We are going to watch an interview between Malcom and Macduff to see who we think would be better as king!</a:t>
            </a:r>
          </a:p>
        </p:txBody>
      </p:sp>
      <p:graphicFrame>
        <p:nvGraphicFramePr>
          <p:cNvPr id="4" name="Table 3">
            <a:extLst>
              <a:ext uri="{FF2B5EF4-FFF2-40B4-BE49-F238E27FC236}">
                <a16:creationId xmlns:a16="http://schemas.microsoft.com/office/drawing/2014/main" id="{F1433A76-5F64-443A-99FA-02035DBD2AFF}"/>
              </a:ext>
            </a:extLst>
          </p:cNvPr>
          <p:cNvGraphicFramePr>
            <a:graphicFrameLocks noGrp="1"/>
          </p:cNvGraphicFramePr>
          <p:nvPr>
            <p:extLst>
              <p:ext uri="{D42A27DB-BD31-4B8C-83A1-F6EECF244321}">
                <p14:modId xmlns:p14="http://schemas.microsoft.com/office/powerpoint/2010/main" val="4274321916"/>
              </p:ext>
            </p:extLst>
          </p:nvPr>
        </p:nvGraphicFramePr>
        <p:xfrm>
          <a:off x="616226" y="1945640"/>
          <a:ext cx="6108424" cy="42468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044424">
                  <a:extLst>
                    <a:ext uri="{9D8B030D-6E8A-4147-A177-3AD203B41FA5}">
                      <a16:colId xmlns:a16="http://schemas.microsoft.com/office/drawing/2014/main" val="2051357057"/>
                    </a:ext>
                  </a:extLst>
                </a:gridCol>
                <a:gridCol w="2032000">
                  <a:extLst>
                    <a:ext uri="{9D8B030D-6E8A-4147-A177-3AD203B41FA5}">
                      <a16:colId xmlns:a16="http://schemas.microsoft.com/office/drawing/2014/main" val="2217714634"/>
                    </a:ext>
                  </a:extLst>
                </a:gridCol>
                <a:gridCol w="2032000">
                  <a:extLst>
                    <a:ext uri="{9D8B030D-6E8A-4147-A177-3AD203B41FA5}">
                      <a16:colId xmlns:a16="http://schemas.microsoft.com/office/drawing/2014/main" val="1621704580"/>
                    </a:ext>
                  </a:extLst>
                </a:gridCol>
              </a:tblGrid>
              <a:tr h="370840">
                <a:tc>
                  <a:txBody>
                    <a:bodyPr/>
                    <a:lstStyle/>
                    <a:p>
                      <a:r>
                        <a:rPr lang="en-GB" dirty="0"/>
                        <a:t>Kingly element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GB" dirty="0"/>
                        <a:t>Macbeth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GB" dirty="0"/>
                        <a:t>Malcolm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431220173"/>
                  </a:ext>
                </a:extLst>
              </a:tr>
              <a:tr h="370840">
                <a:tc>
                  <a:txBody>
                    <a:bodyPr/>
                    <a:lstStyle/>
                    <a:p>
                      <a:r>
                        <a:rPr lang="en-GB" dirty="0"/>
                        <a:t>Just (Knows right and wrong)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9678209"/>
                  </a:ext>
                </a:extLst>
              </a:tr>
              <a:tr h="370840">
                <a:tc>
                  <a:txBody>
                    <a:bodyPr/>
                    <a:lstStyle/>
                    <a:p>
                      <a:r>
                        <a:rPr lang="en-GB" dirty="0"/>
                        <a:t>Verity (Truthful)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60484404"/>
                  </a:ext>
                </a:extLst>
              </a:tr>
              <a:tr h="370840">
                <a:tc>
                  <a:txBody>
                    <a:bodyPr/>
                    <a:lstStyle/>
                    <a:p>
                      <a:r>
                        <a:rPr lang="en-GB" dirty="0"/>
                        <a:t>Temperate (Self-restrained)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99654752"/>
                  </a:ext>
                </a:extLst>
              </a:tr>
              <a:tr h="370840">
                <a:tc>
                  <a:txBody>
                    <a:bodyPr/>
                    <a:lstStyle/>
                    <a:p>
                      <a:r>
                        <a:rPr lang="en-GB" dirty="0"/>
                        <a:t>Stable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331185463"/>
                  </a:ext>
                </a:extLst>
              </a:tr>
              <a:tr h="370840">
                <a:tc>
                  <a:txBody>
                    <a:bodyPr/>
                    <a:lstStyle/>
                    <a:p>
                      <a:r>
                        <a:rPr lang="en-GB" dirty="0"/>
                        <a:t>Determined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00698306"/>
                  </a:ext>
                </a:extLst>
              </a:tr>
              <a:tr h="370840">
                <a:tc>
                  <a:txBody>
                    <a:bodyPr/>
                    <a:lstStyle/>
                    <a:p>
                      <a:r>
                        <a:rPr lang="en-GB" dirty="0"/>
                        <a:t>Merciful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517219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Devoted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87813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Patient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307356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Courageous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23206082"/>
                  </a:ext>
                </a:extLst>
              </a:tr>
            </a:tbl>
          </a:graphicData>
        </a:graphic>
      </p:graphicFrame>
      <p:pic>
        <p:nvPicPr>
          <p:cNvPr id="5122" name="Picture 2" descr="Image result for tick transparent">
            <a:extLst>
              <a:ext uri="{FF2B5EF4-FFF2-40B4-BE49-F238E27FC236}">
                <a16:creationId xmlns:a16="http://schemas.microsoft.com/office/drawing/2014/main" id="{1FD1465E-C364-48E1-BEE4-7E51E3D6FA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7069" y="2447718"/>
            <a:ext cx="447261" cy="3303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767994E-37E5-4DEF-84B3-1CFA3C88EB5A}"/>
              </a:ext>
            </a:extLst>
          </p:cNvPr>
          <p:cNvSpPr txBox="1"/>
          <p:nvPr/>
        </p:nvSpPr>
        <p:spPr>
          <a:xfrm>
            <a:off x="6858000" y="1945640"/>
            <a:ext cx="2037522" cy="3970318"/>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GB" dirty="0">
                <a:solidFill>
                  <a:srgbClr val="FF0000"/>
                </a:solidFill>
              </a:rPr>
              <a:t>Fill in your copy of the table</a:t>
            </a:r>
          </a:p>
          <a:p>
            <a:endParaRPr lang="en-GB" dirty="0"/>
          </a:p>
          <a:p>
            <a:r>
              <a:rPr lang="en-GB" dirty="0">
                <a:solidFill>
                  <a:schemeClr val="accent4">
                    <a:lumMod val="75000"/>
                  </a:schemeClr>
                </a:solidFill>
              </a:rPr>
              <a:t>Extra Challenge: Who do you think is more suitable for the role of king?</a:t>
            </a:r>
          </a:p>
          <a:p>
            <a:endParaRPr lang="en-GB" dirty="0"/>
          </a:p>
          <a:p>
            <a:r>
              <a:rPr lang="en-GB" dirty="0">
                <a:solidFill>
                  <a:srgbClr val="00B050"/>
                </a:solidFill>
              </a:rPr>
              <a:t>Mega Challenge: Why was it important for Shakespeare to show this contrast between the two?</a:t>
            </a:r>
          </a:p>
        </p:txBody>
      </p:sp>
      <p:pic>
        <p:nvPicPr>
          <p:cNvPr id="5124" name="Picture 4" descr="Image result for crown transparent">
            <a:extLst>
              <a:ext uri="{FF2B5EF4-FFF2-40B4-BE49-F238E27FC236}">
                <a16:creationId xmlns:a16="http://schemas.microsoft.com/office/drawing/2014/main" id="{2E541C24-5F39-45E4-B13C-402400692B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74603">
            <a:off x="7521185" y="187315"/>
            <a:ext cx="1553241"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266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EE2019-4A3A-960A-A6CF-389CD0CA3C94}"/>
              </a:ext>
            </a:extLst>
          </p:cNvPr>
          <p:cNvSpPr txBox="1"/>
          <p:nvPr/>
        </p:nvSpPr>
        <p:spPr>
          <a:xfrm>
            <a:off x="2204581" y="977030"/>
            <a:ext cx="5498926" cy="923330"/>
          </a:xfrm>
          <a:prstGeom prst="rect">
            <a:avLst/>
          </a:prstGeom>
          <a:noFill/>
        </p:spPr>
        <p:txBody>
          <a:bodyPr wrap="square" rtlCol="0">
            <a:spAutoFit/>
          </a:bodyPr>
          <a:lstStyle/>
          <a:p>
            <a:r>
              <a:rPr lang="en-US" dirty="0"/>
              <a:t>This link must be opened in the </a:t>
            </a:r>
            <a:r>
              <a:rPr lang="en-US" dirty="0" err="1"/>
              <a:t>brower</a:t>
            </a:r>
            <a:r>
              <a:rPr lang="en-US" dirty="0"/>
              <a:t>!</a:t>
            </a:r>
          </a:p>
          <a:p>
            <a:endParaRPr lang="en-US" dirty="0"/>
          </a:p>
          <a:p>
            <a:r>
              <a:rPr lang="en-US" dirty="0"/>
              <a:t>https://</a:t>
            </a:r>
            <a:r>
              <a:rPr lang="en-US" dirty="0" err="1"/>
              <a:t>myshakespeare.com</a:t>
            </a:r>
            <a:r>
              <a:rPr lang="en-US" dirty="0"/>
              <a:t>/</a:t>
            </a:r>
            <a:r>
              <a:rPr lang="en-US" dirty="0" err="1"/>
              <a:t>macbeth</a:t>
            </a:r>
            <a:r>
              <a:rPr lang="en-US" dirty="0"/>
              <a:t>/act-4-scene-3</a:t>
            </a:r>
          </a:p>
        </p:txBody>
      </p:sp>
      <p:pic>
        <p:nvPicPr>
          <p:cNvPr id="4" name="Picture 3" descr="A close-up of a crown&#10;&#10;Description automatically generated with medium confidence">
            <a:extLst>
              <a:ext uri="{FF2B5EF4-FFF2-40B4-BE49-F238E27FC236}">
                <a16:creationId xmlns:a16="http://schemas.microsoft.com/office/drawing/2014/main" id="{ED2165DF-5B99-702E-62CD-0BE2FC81963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346369" y="2321800"/>
            <a:ext cx="4451262" cy="3559170"/>
          </a:xfrm>
          <a:prstGeom prst="rect">
            <a:avLst/>
          </a:prstGeom>
        </p:spPr>
      </p:pic>
    </p:spTree>
    <p:extLst>
      <p:ext uri="{BB962C8B-B14F-4D97-AF65-F5344CB8AC3E}">
        <p14:creationId xmlns:p14="http://schemas.microsoft.com/office/powerpoint/2010/main" val="4157005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A40B9-9D72-4851-9411-11B9E11402D8}"/>
              </a:ext>
            </a:extLst>
          </p:cNvPr>
          <p:cNvSpPr>
            <a:spLocks noGrp="1"/>
          </p:cNvSpPr>
          <p:nvPr>
            <p:ph type="title"/>
          </p:nvPr>
        </p:nvSpPr>
        <p:spPr>
          <a:xfrm>
            <a:off x="628650" y="365126"/>
            <a:ext cx="8266872" cy="1325563"/>
          </a:xfr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r>
              <a:rPr lang="en-GB" sz="3200" dirty="0"/>
              <a:t>We probably all agree that Malcolm is more suited to the role of king than Macbeth!</a:t>
            </a:r>
          </a:p>
        </p:txBody>
      </p:sp>
      <p:graphicFrame>
        <p:nvGraphicFramePr>
          <p:cNvPr id="4" name="Table 3">
            <a:extLst>
              <a:ext uri="{FF2B5EF4-FFF2-40B4-BE49-F238E27FC236}">
                <a16:creationId xmlns:a16="http://schemas.microsoft.com/office/drawing/2014/main" id="{F1433A76-5F64-443A-99FA-02035DBD2AFF}"/>
              </a:ext>
            </a:extLst>
          </p:cNvPr>
          <p:cNvGraphicFramePr>
            <a:graphicFrameLocks noGrp="1"/>
          </p:cNvGraphicFramePr>
          <p:nvPr/>
        </p:nvGraphicFramePr>
        <p:xfrm>
          <a:off x="616226" y="1945640"/>
          <a:ext cx="6108424" cy="42468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044424">
                  <a:extLst>
                    <a:ext uri="{9D8B030D-6E8A-4147-A177-3AD203B41FA5}">
                      <a16:colId xmlns:a16="http://schemas.microsoft.com/office/drawing/2014/main" val="2051357057"/>
                    </a:ext>
                  </a:extLst>
                </a:gridCol>
                <a:gridCol w="2032000">
                  <a:extLst>
                    <a:ext uri="{9D8B030D-6E8A-4147-A177-3AD203B41FA5}">
                      <a16:colId xmlns:a16="http://schemas.microsoft.com/office/drawing/2014/main" val="2217714634"/>
                    </a:ext>
                  </a:extLst>
                </a:gridCol>
                <a:gridCol w="2032000">
                  <a:extLst>
                    <a:ext uri="{9D8B030D-6E8A-4147-A177-3AD203B41FA5}">
                      <a16:colId xmlns:a16="http://schemas.microsoft.com/office/drawing/2014/main" val="1621704580"/>
                    </a:ext>
                  </a:extLst>
                </a:gridCol>
              </a:tblGrid>
              <a:tr h="370840">
                <a:tc>
                  <a:txBody>
                    <a:bodyPr/>
                    <a:lstStyle/>
                    <a:p>
                      <a:r>
                        <a:rPr lang="en-GB" dirty="0"/>
                        <a:t>Kingly element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GB" dirty="0"/>
                        <a:t>Macbeth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GB" dirty="0"/>
                        <a:t>Malcolm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431220173"/>
                  </a:ext>
                </a:extLst>
              </a:tr>
              <a:tr h="370840">
                <a:tc>
                  <a:txBody>
                    <a:bodyPr/>
                    <a:lstStyle/>
                    <a:p>
                      <a:r>
                        <a:rPr lang="en-GB" dirty="0"/>
                        <a:t>Just (Knows right and wrong)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9678209"/>
                  </a:ext>
                </a:extLst>
              </a:tr>
              <a:tr h="370840">
                <a:tc>
                  <a:txBody>
                    <a:bodyPr/>
                    <a:lstStyle/>
                    <a:p>
                      <a:r>
                        <a:rPr lang="en-GB" dirty="0"/>
                        <a:t>Verity (Truthful)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60484404"/>
                  </a:ext>
                </a:extLst>
              </a:tr>
              <a:tr h="370840">
                <a:tc>
                  <a:txBody>
                    <a:bodyPr/>
                    <a:lstStyle/>
                    <a:p>
                      <a:r>
                        <a:rPr lang="en-GB" dirty="0"/>
                        <a:t>Temperate (Self-restrained)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99654752"/>
                  </a:ext>
                </a:extLst>
              </a:tr>
              <a:tr h="370840">
                <a:tc>
                  <a:txBody>
                    <a:bodyPr/>
                    <a:lstStyle/>
                    <a:p>
                      <a:r>
                        <a:rPr lang="en-GB" dirty="0"/>
                        <a:t>Stable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331185463"/>
                  </a:ext>
                </a:extLst>
              </a:tr>
              <a:tr h="370840">
                <a:tc>
                  <a:txBody>
                    <a:bodyPr/>
                    <a:lstStyle/>
                    <a:p>
                      <a:r>
                        <a:rPr lang="en-GB" dirty="0"/>
                        <a:t>Determined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00698306"/>
                  </a:ext>
                </a:extLst>
              </a:tr>
              <a:tr h="370840">
                <a:tc>
                  <a:txBody>
                    <a:bodyPr/>
                    <a:lstStyle/>
                    <a:p>
                      <a:r>
                        <a:rPr lang="en-GB" dirty="0"/>
                        <a:t>Merciful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517219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Devoted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87813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Patient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307356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Courageous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23206082"/>
                  </a:ext>
                </a:extLst>
              </a:tr>
            </a:tbl>
          </a:graphicData>
        </a:graphic>
      </p:graphicFrame>
      <p:pic>
        <p:nvPicPr>
          <p:cNvPr id="5122" name="Picture 2" descr="Image result for tick transparent">
            <a:extLst>
              <a:ext uri="{FF2B5EF4-FFF2-40B4-BE49-F238E27FC236}">
                <a16:creationId xmlns:a16="http://schemas.microsoft.com/office/drawing/2014/main" id="{1FD1465E-C364-48E1-BEE4-7E51E3D6FA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7069" y="2447718"/>
            <a:ext cx="447261" cy="3303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767994E-37E5-4DEF-84B3-1CFA3C88EB5A}"/>
              </a:ext>
            </a:extLst>
          </p:cNvPr>
          <p:cNvSpPr txBox="1"/>
          <p:nvPr/>
        </p:nvSpPr>
        <p:spPr>
          <a:xfrm>
            <a:off x="6858000" y="1945640"/>
            <a:ext cx="2037522" cy="3970318"/>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7030A0"/>
                </a:solidFill>
                <a:effectLst/>
                <a:uLnTx/>
                <a:uFillTx/>
                <a:latin typeface="Calibri" panose="020F0502020204030204"/>
                <a:ea typeface="+mn-ea"/>
                <a:cs typeface="+mn-cs"/>
              </a:rPr>
              <a:t>We could argue Macbeth is determined (he is doing everything he can to stay in power) and courageous (he was once a brave warrior), but he is a liar, a traitor, a murderer, a tyrant and impatient.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solidFill>
                <a:srgbClr val="7030A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7030A0"/>
                </a:solidFill>
                <a:effectLst/>
                <a:uLnTx/>
                <a:uFillTx/>
                <a:latin typeface="Calibri" panose="020F0502020204030204"/>
                <a:ea typeface="+mn-ea"/>
                <a:cs typeface="+mn-cs"/>
              </a:rPr>
              <a:t>In contrast, Malcolm seems to be honest, self-restrained, patient, determined, devoted and just. Now we will see how merciful and courageous he is in the rest of the play.</a:t>
            </a:r>
          </a:p>
        </p:txBody>
      </p:sp>
      <p:pic>
        <p:nvPicPr>
          <p:cNvPr id="5124" name="Picture 4" descr="Image result for crown transparent">
            <a:extLst>
              <a:ext uri="{FF2B5EF4-FFF2-40B4-BE49-F238E27FC236}">
                <a16:creationId xmlns:a16="http://schemas.microsoft.com/office/drawing/2014/main" id="{2E541C24-5F39-45E4-B13C-402400692B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74603">
            <a:off x="7801347" y="332700"/>
            <a:ext cx="1428003" cy="12186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tick transparent">
            <a:extLst>
              <a:ext uri="{FF2B5EF4-FFF2-40B4-BE49-F238E27FC236}">
                <a16:creationId xmlns:a16="http://schemas.microsoft.com/office/drawing/2014/main" id="{8DDA5475-958D-49F5-8A95-26B5B8E138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7068" y="2998255"/>
            <a:ext cx="447261" cy="3303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tick transparent">
            <a:extLst>
              <a:ext uri="{FF2B5EF4-FFF2-40B4-BE49-F238E27FC236}">
                <a16:creationId xmlns:a16="http://schemas.microsoft.com/office/drawing/2014/main" id="{B4F4958B-0630-4C66-871D-2385D0F9E6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9199" y="3500333"/>
            <a:ext cx="447261" cy="3303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tick transparent">
            <a:extLst>
              <a:ext uri="{FF2B5EF4-FFF2-40B4-BE49-F238E27FC236}">
                <a16:creationId xmlns:a16="http://schemas.microsoft.com/office/drawing/2014/main" id="{BC0B0B88-CFD9-4876-B2A1-285F2E74E7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7068" y="3962285"/>
            <a:ext cx="447261" cy="3303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tick transparent">
            <a:extLst>
              <a:ext uri="{FF2B5EF4-FFF2-40B4-BE49-F238E27FC236}">
                <a16:creationId xmlns:a16="http://schemas.microsoft.com/office/drawing/2014/main" id="{E302AD07-6C0D-4EA9-AB8E-5D9A30A4B1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9016" y="4382396"/>
            <a:ext cx="447261" cy="33032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tick transparent">
            <a:extLst>
              <a:ext uri="{FF2B5EF4-FFF2-40B4-BE49-F238E27FC236}">
                <a16:creationId xmlns:a16="http://schemas.microsoft.com/office/drawing/2014/main" id="{0ACF3FCB-9749-4A0B-B0BC-73E369BB2F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3399" y="5077402"/>
            <a:ext cx="447261" cy="3303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tick transparent">
            <a:extLst>
              <a:ext uri="{FF2B5EF4-FFF2-40B4-BE49-F238E27FC236}">
                <a16:creationId xmlns:a16="http://schemas.microsoft.com/office/drawing/2014/main" id="{B98EF347-645E-4D8B-9125-023CA9A25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3398" y="5469800"/>
            <a:ext cx="447261" cy="33032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tick transparent">
            <a:extLst>
              <a:ext uri="{FF2B5EF4-FFF2-40B4-BE49-F238E27FC236}">
                <a16:creationId xmlns:a16="http://schemas.microsoft.com/office/drawing/2014/main" id="{FFE9450D-C765-4230-AFC2-897DA46530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6807" y="5858038"/>
            <a:ext cx="447261" cy="330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tick transparent">
            <a:extLst>
              <a:ext uri="{FF2B5EF4-FFF2-40B4-BE49-F238E27FC236}">
                <a16:creationId xmlns:a16="http://schemas.microsoft.com/office/drawing/2014/main" id="{92643DFF-C03D-4DA4-9A7F-93A7CBF920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6806" y="4308765"/>
            <a:ext cx="447261" cy="330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644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4597"/>
            <a:ext cx="8229600" cy="1143000"/>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solidFill>
                  <a:srgbClr val="7030A0"/>
                </a:solidFill>
              </a:rPr>
              <a:t>Plenary: Hot Seat!</a:t>
            </a:r>
          </a:p>
        </p:txBody>
      </p:sp>
      <p:sp>
        <p:nvSpPr>
          <p:cNvPr id="3" name="Content Placeholder 2"/>
          <p:cNvSpPr>
            <a:spLocks noGrp="1"/>
          </p:cNvSpPr>
          <p:nvPr>
            <p:ph idx="1"/>
          </p:nvPr>
        </p:nvSpPr>
        <p:spPr>
          <a:xfrm>
            <a:off x="457200" y="1526382"/>
            <a:ext cx="4474840" cy="4525963"/>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indent="0">
              <a:buNone/>
            </a:pPr>
            <a:r>
              <a:rPr lang="en-GB" b="1" dirty="0"/>
              <a:t>You all have one minute to prepare questions to ask a student about what we have learnt today. </a:t>
            </a:r>
          </a:p>
          <a:p>
            <a:pPr marL="0" indent="0">
              <a:buNone/>
            </a:pPr>
            <a:endParaRPr lang="en-GB" dirty="0"/>
          </a:p>
          <a:p>
            <a:pPr marL="0" indent="0">
              <a:buNone/>
            </a:pPr>
            <a:r>
              <a:rPr lang="en-GB" dirty="0"/>
              <a:t>Next, one of you must come to the front and answer the questions.</a:t>
            </a:r>
          </a:p>
          <a:p>
            <a:pPr marL="0" indent="0">
              <a:buNone/>
            </a:pPr>
            <a:endParaRPr lang="en-GB" dirty="0"/>
          </a:p>
          <a:p>
            <a:pPr marL="0" indent="0">
              <a:buNone/>
            </a:pPr>
            <a:endParaRPr lang="en-GB" dirty="0"/>
          </a:p>
        </p:txBody>
      </p:sp>
      <p:sp>
        <p:nvSpPr>
          <p:cNvPr id="7" name="Content Placeholder 2">
            <a:extLst>
              <a:ext uri="{FF2B5EF4-FFF2-40B4-BE49-F238E27FC236}">
                <a16:creationId xmlns:a16="http://schemas.microsoft.com/office/drawing/2014/main" id="{4A620321-1764-4DE1-974B-CC6B24768EA9}"/>
              </a:ext>
            </a:extLst>
          </p:cNvPr>
          <p:cNvSpPr txBox="1">
            <a:spLocks/>
          </p:cNvSpPr>
          <p:nvPr/>
        </p:nvSpPr>
        <p:spPr>
          <a:xfrm>
            <a:off x="5088835" y="1526382"/>
            <a:ext cx="3597965" cy="459661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chor="t">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800" dirty="0">
                <a:solidFill>
                  <a:srgbClr val="FF0000"/>
                </a:solidFill>
              </a:rPr>
              <a:t>To describe the key qualities of kingship and the type of character Malcolm is</a:t>
            </a:r>
          </a:p>
          <a:p>
            <a:r>
              <a:rPr lang="en-GB" sz="2800" dirty="0">
                <a:solidFill>
                  <a:schemeClr val="accent6">
                    <a:lumMod val="50000"/>
                  </a:schemeClr>
                </a:solidFill>
              </a:rPr>
              <a:t>To explain how Malcolm tests Macduff and why he does this</a:t>
            </a:r>
          </a:p>
          <a:p>
            <a:r>
              <a:rPr lang="en-GB" sz="2800" dirty="0">
                <a:solidFill>
                  <a:srgbClr val="00B050"/>
                </a:solidFill>
              </a:rPr>
              <a:t>To evaluate who is the better suited for the role of king: Malcolm or Macbeth?</a:t>
            </a:r>
          </a:p>
        </p:txBody>
      </p:sp>
    </p:spTree>
    <p:extLst>
      <p:ext uri="{BB962C8B-B14F-4D97-AF65-F5344CB8AC3E}">
        <p14:creationId xmlns:p14="http://schemas.microsoft.com/office/powerpoint/2010/main" val="3335308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73549"/>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67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nline Media 1" descr="Character Analysis: Macduff">
            <a:hlinkClick r:id="" action="ppaction://media"/>
            <a:extLst>
              <a:ext uri="{FF2B5EF4-FFF2-40B4-BE49-F238E27FC236}">
                <a16:creationId xmlns:a16="http://schemas.microsoft.com/office/drawing/2014/main" id="{38D1FBFF-55A4-7054-05A8-9C6D1D959318}"/>
              </a:ext>
            </a:extLst>
          </p:cNvPr>
          <p:cNvPicPr>
            <a:picLocks noRot="1" noChangeAspect="1"/>
          </p:cNvPicPr>
          <p:nvPr>
            <a:videoFile r:link="rId1"/>
          </p:nvPr>
        </p:nvPicPr>
        <p:blipFill>
          <a:blip r:embed="rId3"/>
          <a:stretch>
            <a:fillRect/>
          </a:stretch>
        </p:blipFill>
        <p:spPr>
          <a:xfrm>
            <a:off x="482600" y="1118489"/>
            <a:ext cx="8178799" cy="4621021"/>
          </a:xfrm>
          <a:prstGeom prst="rect">
            <a:avLst/>
          </a:prstGeom>
        </p:spPr>
      </p:pic>
    </p:spTree>
    <p:extLst>
      <p:ext uri="{BB962C8B-B14F-4D97-AF65-F5344CB8AC3E}">
        <p14:creationId xmlns:p14="http://schemas.microsoft.com/office/powerpoint/2010/main" val="367727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KING">
            <a:extLst>
              <a:ext uri="{FF2B5EF4-FFF2-40B4-BE49-F238E27FC236}">
                <a16:creationId xmlns:a16="http://schemas.microsoft.com/office/drawing/2014/main" id="{04FA3F93-8658-4BCF-ABC6-46EE6D50FD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08" r="3968"/>
          <a:stretch/>
        </p:blipFill>
        <p:spPr bwMode="auto">
          <a:xfrm>
            <a:off x="4434842" y="10"/>
            <a:ext cx="4709158"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424D8BB-5F13-416D-8730-B7BD0ED92CAE}"/>
              </a:ext>
            </a:extLst>
          </p:cNvPr>
          <p:cNvSpPr>
            <a:spLocks noGrp="1"/>
          </p:cNvSpPr>
          <p:nvPr>
            <p:ph type="ctrTitle"/>
          </p:nvPr>
        </p:nvSpPr>
        <p:spPr>
          <a:xfrm>
            <a:off x="491489" y="1408612"/>
            <a:ext cx="4567527" cy="4961706"/>
          </a:xfrm>
          <a:solidFill>
            <a:schemeClr val="bg1"/>
          </a:solidFill>
          <a:ln w="38100">
            <a:solidFill>
              <a:srgbClr val="00B050"/>
            </a:solidFill>
          </a:ln>
          <a:effectLst>
            <a:outerShdw blurRad="50800" dist="38100" dir="2700000" algn="tl" rotWithShape="0">
              <a:prstClr val="black">
                <a:alpha val="40000"/>
              </a:prstClr>
            </a:outerShdw>
          </a:effectLst>
        </p:spPr>
        <p:txBody>
          <a:bodyPr anchor="t">
            <a:noAutofit/>
          </a:bodyPr>
          <a:lstStyle/>
          <a:p>
            <a:pPr algn="l"/>
            <a:r>
              <a:rPr lang="en-GB" sz="3000" b="1" dirty="0">
                <a:latin typeface="+mn-lt"/>
              </a:rPr>
              <a:t>What do you need to be the perfect king or queen?</a:t>
            </a:r>
            <a:br>
              <a:rPr lang="en-GB" sz="3000" dirty="0">
                <a:latin typeface="+mn-lt"/>
              </a:rPr>
            </a:br>
            <a:br>
              <a:rPr lang="en-GB" sz="3000" dirty="0">
                <a:latin typeface="+mn-lt"/>
              </a:rPr>
            </a:br>
            <a:r>
              <a:rPr lang="en-GB" sz="3000" dirty="0">
                <a:solidFill>
                  <a:srgbClr val="FF0000"/>
                </a:solidFill>
                <a:latin typeface="+mn-lt"/>
              </a:rPr>
              <a:t>Write a list of adjectives to describe the perfect monarch</a:t>
            </a:r>
            <a:br>
              <a:rPr lang="en-GB" sz="3000" dirty="0">
                <a:solidFill>
                  <a:srgbClr val="FF0000"/>
                </a:solidFill>
                <a:latin typeface="+mn-lt"/>
              </a:rPr>
            </a:br>
            <a:r>
              <a:rPr lang="en-GB" sz="3000" dirty="0">
                <a:solidFill>
                  <a:schemeClr val="accent4">
                    <a:lumMod val="75000"/>
                  </a:schemeClr>
                </a:solidFill>
                <a:latin typeface="+mn-lt"/>
              </a:rPr>
              <a:t>Explain what you thinks makes a great political leader and why</a:t>
            </a:r>
            <a:br>
              <a:rPr lang="en-GB" sz="3000" dirty="0">
                <a:solidFill>
                  <a:schemeClr val="accent4">
                    <a:lumMod val="75000"/>
                  </a:schemeClr>
                </a:solidFill>
                <a:latin typeface="+mn-lt"/>
              </a:rPr>
            </a:br>
            <a:r>
              <a:rPr lang="en-GB" sz="3000" dirty="0">
                <a:solidFill>
                  <a:srgbClr val="00B050"/>
                </a:solidFill>
                <a:latin typeface="+mn-lt"/>
              </a:rPr>
              <a:t>Is Macbeth the perfect king? Why or why not?</a:t>
            </a:r>
          </a:p>
        </p:txBody>
      </p:sp>
      <p:sp>
        <p:nvSpPr>
          <p:cNvPr id="3" name="Subtitle 2">
            <a:extLst>
              <a:ext uri="{FF2B5EF4-FFF2-40B4-BE49-F238E27FC236}">
                <a16:creationId xmlns:a16="http://schemas.microsoft.com/office/drawing/2014/main" id="{9EBF5232-4989-453B-A41E-3C33C6DBEBB7}"/>
              </a:ext>
            </a:extLst>
          </p:cNvPr>
          <p:cNvSpPr>
            <a:spLocks noGrp="1"/>
          </p:cNvSpPr>
          <p:nvPr>
            <p:ph type="subTitle" idx="1"/>
          </p:nvPr>
        </p:nvSpPr>
        <p:spPr>
          <a:xfrm>
            <a:off x="491490" y="487682"/>
            <a:ext cx="8284762" cy="625502"/>
          </a:xfrm>
          <a:solidFill>
            <a:schemeClr val="bg1"/>
          </a:solidFill>
          <a:ln w="38100">
            <a:solidFill>
              <a:srgbClr val="7030A0"/>
            </a:solidFill>
          </a:ln>
          <a:effectLst>
            <a:outerShdw blurRad="50800" dist="38100" dir="2700000" algn="tl" rotWithShape="0">
              <a:prstClr val="black">
                <a:alpha val="40000"/>
              </a:prstClr>
            </a:outerShdw>
          </a:effectLst>
        </p:spPr>
        <p:txBody>
          <a:bodyPr anchor="t">
            <a:normAutofit/>
          </a:bodyPr>
          <a:lstStyle/>
          <a:p>
            <a:r>
              <a:rPr lang="en-GB" sz="3600" b="1" u="sng" dirty="0"/>
              <a:t>Malcolm and Macduff</a:t>
            </a:r>
          </a:p>
        </p:txBody>
      </p:sp>
    </p:spTree>
    <p:extLst>
      <p:ext uri="{BB962C8B-B14F-4D97-AF65-F5344CB8AC3E}">
        <p14:creationId xmlns:p14="http://schemas.microsoft.com/office/powerpoint/2010/main" val="1815396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65C2155-7D03-47A2-A380-BA97C120951D}"/>
              </a:ext>
            </a:extLst>
          </p:cNvPr>
          <p:cNvGraphicFramePr>
            <a:graphicFrameLocks noGrp="1"/>
          </p:cNvGraphicFramePr>
          <p:nvPr>
            <p:extLst>
              <p:ext uri="{D42A27DB-BD31-4B8C-83A1-F6EECF244321}">
                <p14:modId xmlns:p14="http://schemas.microsoft.com/office/powerpoint/2010/main" val="3944715401"/>
              </p:ext>
            </p:extLst>
          </p:nvPr>
        </p:nvGraphicFramePr>
        <p:xfrm>
          <a:off x="509380" y="1288912"/>
          <a:ext cx="2512115" cy="48463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512115">
                  <a:extLst>
                    <a:ext uri="{9D8B030D-6E8A-4147-A177-3AD203B41FA5}">
                      <a16:colId xmlns:a16="http://schemas.microsoft.com/office/drawing/2014/main" val="757199228"/>
                    </a:ext>
                  </a:extLst>
                </a:gridCol>
              </a:tblGrid>
              <a:tr h="370840">
                <a:tc>
                  <a:txBody>
                    <a:bodyPr/>
                    <a:lstStyle/>
                    <a:p>
                      <a:r>
                        <a:rPr lang="en-GB" sz="2400" b="0" dirty="0">
                          <a:solidFill>
                            <a:schemeClr val="tx1"/>
                          </a:solidFill>
                        </a:rPr>
                        <a:t>Just (Knows right and wrong)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77247992"/>
                  </a:ext>
                </a:extLst>
              </a:tr>
              <a:tr h="370840">
                <a:tc>
                  <a:txBody>
                    <a:bodyPr/>
                    <a:lstStyle/>
                    <a:p>
                      <a:r>
                        <a:rPr lang="en-GB" sz="2400" dirty="0"/>
                        <a:t>Verity (Truthful)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09253247"/>
                  </a:ext>
                </a:extLst>
              </a:tr>
              <a:tr h="370840">
                <a:tc>
                  <a:txBody>
                    <a:bodyPr/>
                    <a:lstStyle/>
                    <a:p>
                      <a:r>
                        <a:rPr lang="en-GB" sz="2400" dirty="0"/>
                        <a:t>Temperate (Self-restrained)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05199471"/>
                  </a:ext>
                </a:extLst>
              </a:tr>
              <a:tr h="370840">
                <a:tc>
                  <a:txBody>
                    <a:bodyPr/>
                    <a:lstStyle/>
                    <a:p>
                      <a:r>
                        <a:rPr lang="en-GB" sz="2400" dirty="0"/>
                        <a:t>Stable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532689018"/>
                  </a:ext>
                </a:extLst>
              </a:tr>
              <a:tr h="370840">
                <a:tc>
                  <a:txBody>
                    <a:bodyPr/>
                    <a:lstStyle/>
                    <a:p>
                      <a:r>
                        <a:rPr lang="en-GB" sz="2400" dirty="0"/>
                        <a:t>Determined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84267442"/>
                  </a:ext>
                </a:extLst>
              </a:tr>
              <a:tr h="370840">
                <a:tc>
                  <a:txBody>
                    <a:bodyPr/>
                    <a:lstStyle/>
                    <a:p>
                      <a:r>
                        <a:rPr lang="en-GB" sz="2400" dirty="0"/>
                        <a:t>Merciful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514136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Devoted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537601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Patient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168058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Courageous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49207847"/>
                  </a:ext>
                </a:extLst>
              </a:tr>
            </a:tbl>
          </a:graphicData>
        </a:graphic>
      </p:graphicFrame>
      <p:sp>
        <p:nvSpPr>
          <p:cNvPr id="5" name="Subtitle 2">
            <a:extLst>
              <a:ext uri="{FF2B5EF4-FFF2-40B4-BE49-F238E27FC236}">
                <a16:creationId xmlns:a16="http://schemas.microsoft.com/office/drawing/2014/main" id="{00C5E182-C600-40E6-A65F-40BDA3D0DCB3}"/>
              </a:ext>
            </a:extLst>
          </p:cNvPr>
          <p:cNvSpPr txBox="1">
            <a:spLocks/>
          </p:cNvSpPr>
          <p:nvPr/>
        </p:nvSpPr>
        <p:spPr>
          <a:xfrm>
            <a:off x="491490" y="487682"/>
            <a:ext cx="8284762" cy="625502"/>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b="1" u="sng" dirty="0"/>
              <a:t>What makes for the perfect monarch?</a:t>
            </a:r>
          </a:p>
        </p:txBody>
      </p:sp>
      <p:sp>
        <p:nvSpPr>
          <p:cNvPr id="6" name="TextBox 5">
            <a:extLst>
              <a:ext uri="{FF2B5EF4-FFF2-40B4-BE49-F238E27FC236}">
                <a16:creationId xmlns:a16="http://schemas.microsoft.com/office/drawing/2014/main" id="{56A803E2-3984-4C47-838E-C822350BE0C3}"/>
              </a:ext>
            </a:extLst>
          </p:cNvPr>
          <p:cNvSpPr txBox="1"/>
          <p:nvPr/>
        </p:nvSpPr>
        <p:spPr>
          <a:xfrm>
            <a:off x="3200400" y="1288912"/>
            <a:ext cx="5575852" cy="470898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sz="2000" dirty="0"/>
              <a:t>Macduff and Malcolm go on to discuss </a:t>
            </a:r>
            <a:r>
              <a:rPr lang="en-GB" sz="2000" b="1" dirty="0"/>
              <a:t>the key characteristics of a great king or queen</a:t>
            </a:r>
            <a:r>
              <a:rPr lang="en-GB" sz="2000" dirty="0"/>
              <a:t>, but generally the list on the left are the qualities most people in the </a:t>
            </a:r>
            <a:r>
              <a:rPr lang="en-GB" sz="2000" b="1" dirty="0"/>
              <a:t>Jacobean period </a:t>
            </a:r>
            <a:r>
              <a:rPr lang="en-GB" sz="2000" dirty="0"/>
              <a:t>would be looking for from their leader.</a:t>
            </a:r>
          </a:p>
          <a:p>
            <a:endParaRPr lang="en-GB" sz="2000" dirty="0"/>
          </a:p>
          <a:p>
            <a:r>
              <a:rPr lang="en-GB" sz="2000" dirty="0"/>
              <a:t>William Shakespeare wrote many ‘history’ plays that looked at key monarchs such as </a:t>
            </a:r>
            <a:r>
              <a:rPr lang="en-GB" sz="2000" b="1" dirty="0"/>
              <a:t>Richard II, Richard III, Henry V, Henry VIII and Henry IV parts 1 and 2</a:t>
            </a:r>
            <a:r>
              <a:rPr lang="en-GB" sz="2000" dirty="0"/>
              <a:t>. Whilst </a:t>
            </a:r>
            <a:r>
              <a:rPr lang="en-GB" sz="2000" i="1" dirty="0"/>
              <a:t>Henry V </a:t>
            </a:r>
            <a:r>
              <a:rPr lang="en-GB" sz="2000" dirty="0"/>
              <a:t>was described as being close to the perfect monarch, </a:t>
            </a:r>
            <a:r>
              <a:rPr lang="en-GB" sz="2000" i="1" dirty="0"/>
              <a:t>Richard III </a:t>
            </a:r>
            <a:r>
              <a:rPr lang="en-GB" sz="2000" dirty="0"/>
              <a:t>was the opposite or the antithesis of the perfect monarch.</a:t>
            </a:r>
          </a:p>
          <a:p>
            <a:endParaRPr lang="en-GB" sz="2000" dirty="0"/>
          </a:p>
          <a:p>
            <a:r>
              <a:rPr lang="en-GB" sz="2000" dirty="0"/>
              <a:t>Today we’ll look at how well Malcolm and Macbeth fit the role of a king.</a:t>
            </a:r>
          </a:p>
        </p:txBody>
      </p:sp>
      <p:pic>
        <p:nvPicPr>
          <p:cNvPr id="8" name="Picture 7" descr="A close up of a logo&#10;&#10;Description automatically generated">
            <a:extLst>
              <a:ext uri="{FF2B5EF4-FFF2-40B4-BE49-F238E27FC236}">
                <a16:creationId xmlns:a16="http://schemas.microsoft.com/office/drawing/2014/main" id="{AC32B2C4-F2F7-4505-95CC-8183F61EA4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9356" y="230903"/>
            <a:ext cx="1244644" cy="125840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13893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king james i">
            <a:extLst>
              <a:ext uri="{FF2B5EF4-FFF2-40B4-BE49-F238E27FC236}">
                <a16:creationId xmlns:a16="http://schemas.microsoft.com/office/drawing/2014/main" id="{01C049A7-8CCF-4A35-9854-9E33FE496C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348" r="5727"/>
          <a:stretch/>
        </p:blipFill>
        <p:spPr bwMode="auto">
          <a:xfrm>
            <a:off x="5667306" y="10"/>
            <a:ext cx="3476693"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B954520-335A-4FF4-9767-24269AF80003}"/>
              </a:ext>
            </a:extLst>
          </p:cNvPr>
          <p:cNvSpPr>
            <a:spLocks noGrp="1"/>
          </p:cNvSpPr>
          <p:nvPr>
            <p:ph type="title"/>
          </p:nvPr>
        </p:nvSpPr>
        <p:spPr>
          <a:xfrm>
            <a:off x="486696" y="629267"/>
            <a:ext cx="8170287" cy="1090204"/>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0000"/>
          </a:bodyPr>
          <a:lstStyle/>
          <a:p>
            <a:r>
              <a:rPr lang="en-GB" sz="3100" dirty="0"/>
              <a:t>In the clip about Act 4 Scene 3 on the next slide, Macduff learns of the news of his slaughtered family</a:t>
            </a:r>
          </a:p>
        </p:txBody>
      </p:sp>
      <p:sp>
        <p:nvSpPr>
          <p:cNvPr id="3" name="Content Placeholder 2">
            <a:extLst>
              <a:ext uri="{FF2B5EF4-FFF2-40B4-BE49-F238E27FC236}">
                <a16:creationId xmlns:a16="http://schemas.microsoft.com/office/drawing/2014/main" id="{A6FB954D-77D0-45B1-9A51-7D9BAD3B357E}"/>
              </a:ext>
            </a:extLst>
          </p:cNvPr>
          <p:cNvSpPr>
            <a:spLocks noGrp="1"/>
          </p:cNvSpPr>
          <p:nvPr>
            <p:ph idx="1"/>
          </p:nvPr>
        </p:nvSpPr>
        <p:spPr>
          <a:xfrm>
            <a:off x="486696" y="2050774"/>
            <a:ext cx="4939867" cy="4459356"/>
          </a:xfrm>
          <a:solidFill>
            <a:schemeClr val="bg1"/>
          </a:solidFill>
          <a:ln w="38100">
            <a:solidFill>
              <a:srgbClr val="00B050"/>
            </a:solidFill>
          </a:ln>
          <a:effectLst>
            <a:outerShdw blurRad="50800" dist="38100" dir="2700000" algn="tl" rotWithShape="0">
              <a:prstClr val="black">
                <a:alpha val="40000"/>
              </a:prstClr>
            </a:outerShdw>
          </a:effectLst>
        </p:spPr>
        <p:txBody>
          <a:bodyPr>
            <a:normAutofit/>
          </a:bodyPr>
          <a:lstStyle/>
          <a:p>
            <a:pPr marL="0" indent="0">
              <a:buNone/>
            </a:pPr>
            <a:r>
              <a:rPr lang="en-GB" dirty="0"/>
              <a:t>Watch how Malcolm behaves around Macduff. </a:t>
            </a:r>
            <a:endParaRPr lang="en-GB" sz="2000" dirty="0"/>
          </a:p>
          <a:p>
            <a:pPr marL="0" indent="0">
              <a:buNone/>
            </a:pPr>
            <a:r>
              <a:rPr lang="en-GB" dirty="0">
                <a:solidFill>
                  <a:srgbClr val="FF0000"/>
                </a:solidFill>
              </a:rPr>
              <a:t>What is your opinion about Malcolm?</a:t>
            </a:r>
          </a:p>
          <a:p>
            <a:pPr marL="0" indent="0">
              <a:buNone/>
            </a:pPr>
            <a:r>
              <a:rPr lang="en-GB" dirty="0">
                <a:solidFill>
                  <a:schemeClr val="accent4">
                    <a:lumMod val="75000"/>
                  </a:schemeClr>
                </a:solidFill>
              </a:rPr>
              <a:t>How does Malcolm change Macduff’s perspective?</a:t>
            </a:r>
          </a:p>
          <a:p>
            <a:pPr marL="0" indent="0">
              <a:buNone/>
            </a:pPr>
            <a:r>
              <a:rPr lang="en-GB" dirty="0">
                <a:solidFill>
                  <a:srgbClr val="00B050"/>
                </a:solidFill>
              </a:rPr>
              <a:t>Is Malcolm the right man to be king based on this? Why? Why not?</a:t>
            </a:r>
          </a:p>
          <a:p>
            <a:pPr marL="0" indent="0">
              <a:buNone/>
            </a:pPr>
            <a:endParaRPr lang="en-GB" sz="2000" dirty="0"/>
          </a:p>
        </p:txBody>
      </p:sp>
    </p:spTree>
    <p:extLst>
      <p:ext uri="{BB962C8B-B14F-4D97-AF65-F5344CB8AC3E}">
        <p14:creationId xmlns:p14="http://schemas.microsoft.com/office/powerpoint/2010/main" val="1090200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3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nline Media 1" descr="Macbeth by William Shakespeare | Act 4, Scene 1 Summary &amp; Analysis">
            <a:hlinkClick r:id="" action="ppaction://media"/>
            <a:extLst>
              <a:ext uri="{FF2B5EF4-FFF2-40B4-BE49-F238E27FC236}">
                <a16:creationId xmlns:a16="http://schemas.microsoft.com/office/drawing/2014/main" id="{1AC4D574-EEFB-39CD-7281-655BBB45FC21}"/>
              </a:ext>
            </a:extLst>
          </p:cNvPr>
          <p:cNvPicPr>
            <a:picLocks noRot="1" noChangeAspect="1"/>
          </p:cNvPicPr>
          <p:nvPr>
            <a:videoFile r:link="rId1"/>
          </p:nvPr>
        </p:nvPicPr>
        <p:blipFill>
          <a:blip r:embed="rId3"/>
          <a:stretch>
            <a:fillRect/>
          </a:stretch>
        </p:blipFill>
        <p:spPr>
          <a:xfrm>
            <a:off x="482600" y="1118489"/>
            <a:ext cx="8178799" cy="4621021"/>
          </a:xfrm>
          <a:prstGeom prst="rect">
            <a:avLst/>
          </a:prstGeom>
        </p:spPr>
      </p:pic>
    </p:spTree>
    <p:extLst>
      <p:ext uri="{BB962C8B-B14F-4D97-AF65-F5344CB8AC3E}">
        <p14:creationId xmlns:p14="http://schemas.microsoft.com/office/powerpoint/2010/main" val="13044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A24A0D-D8BD-4461-BF3A-3C582618B852}"/>
              </a:ext>
            </a:extLst>
          </p:cNvPr>
          <p:cNvSpPr/>
          <p:nvPr/>
        </p:nvSpPr>
        <p:spPr>
          <a:xfrm>
            <a:off x="367748" y="3429000"/>
            <a:ext cx="4572000" cy="120032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spAutoFit/>
          </a:bodyPr>
          <a:lstStyle/>
          <a:p>
            <a:r>
              <a:rPr lang="en-GB" b="1" dirty="0"/>
              <a:t>MALCOLM</a:t>
            </a:r>
          </a:p>
          <a:p>
            <a:r>
              <a:rPr lang="en-GB" dirty="0">
                <a:highlight>
                  <a:srgbClr val="FF00FF"/>
                </a:highlight>
              </a:rPr>
              <a:t>I think our country sinks beneath the yoke;</a:t>
            </a:r>
            <a:br>
              <a:rPr lang="en-GB" dirty="0">
                <a:highlight>
                  <a:srgbClr val="FF00FF"/>
                </a:highlight>
              </a:rPr>
            </a:br>
            <a:r>
              <a:rPr lang="en-GB" dirty="0"/>
              <a:t>It weeps</a:t>
            </a:r>
            <a:r>
              <a:rPr lang="en-GB" dirty="0">
                <a:highlight>
                  <a:srgbClr val="FFFF00"/>
                </a:highlight>
              </a:rPr>
              <a:t>, it bleeds; and each new day a gash</a:t>
            </a:r>
            <a:br>
              <a:rPr lang="en-GB" dirty="0">
                <a:highlight>
                  <a:srgbClr val="FFFF00"/>
                </a:highlight>
              </a:rPr>
            </a:br>
            <a:r>
              <a:rPr lang="en-GB" dirty="0">
                <a:highlight>
                  <a:srgbClr val="FFFF00"/>
                </a:highlight>
              </a:rPr>
              <a:t>Is added to her wounds</a:t>
            </a:r>
          </a:p>
        </p:txBody>
      </p:sp>
      <p:sp>
        <p:nvSpPr>
          <p:cNvPr id="5" name="Rectangle 4">
            <a:extLst>
              <a:ext uri="{FF2B5EF4-FFF2-40B4-BE49-F238E27FC236}">
                <a16:creationId xmlns:a16="http://schemas.microsoft.com/office/drawing/2014/main" id="{FC26E1F9-1D0A-4119-BFBD-249FEF43C23B}"/>
              </a:ext>
            </a:extLst>
          </p:cNvPr>
          <p:cNvSpPr/>
          <p:nvPr/>
        </p:nvSpPr>
        <p:spPr>
          <a:xfrm>
            <a:off x="367748" y="1205926"/>
            <a:ext cx="4572000" cy="2031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spAutoFit/>
          </a:bodyPr>
          <a:lstStyle/>
          <a:p>
            <a:r>
              <a:rPr lang="en-GB" b="1" dirty="0"/>
              <a:t>MACDUFF</a:t>
            </a:r>
          </a:p>
          <a:p>
            <a:r>
              <a:rPr lang="en-GB" dirty="0">
                <a:highlight>
                  <a:srgbClr val="00FF00"/>
                </a:highlight>
              </a:rPr>
              <a:t>each new morn</a:t>
            </a:r>
            <a:br>
              <a:rPr lang="en-GB" dirty="0">
                <a:highlight>
                  <a:srgbClr val="00FF00"/>
                </a:highlight>
              </a:rPr>
            </a:br>
            <a:r>
              <a:rPr lang="en-GB" dirty="0">
                <a:highlight>
                  <a:srgbClr val="00FF00"/>
                </a:highlight>
              </a:rPr>
              <a:t>New widows howl, new orphans cry, new sorrows</a:t>
            </a:r>
            <a:br>
              <a:rPr lang="en-GB" dirty="0">
                <a:highlight>
                  <a:srgbClr val="00FF00"/>
                </a:highlight>
              </a:rPr>
            </a:br>
            <a:r>
              <a:rPr lang="en-GB" dirty="0">
                <a:highlight>
                  <a:srgbClr val="00FF00"/>
                </a:highlight>
              </a:rPr>
              <a:t>Strike heaven on the face</a:t>
            </a:r>
            <a:r>
              <a:rPr lang="en-GB" dirty="0"/>
              <a:t>, that it resounds</a:t>
            </a:r>
            <a:br>
              <a:rPr lang="en-GB" dirty="0"/>
            </a:br>
            <a:r>
              <a:rPr lang="en-GB" dirty="0"/>
              <a:t>As if it felt with Scotland and </a:t>
            </a:r>
            <a:r>
              <a:rPr lang="en-GB" dirty="0" err="1"/>
              <a:t>yell'd</a:t>
            </a:r>
            <a:r>
              <a:rPr lang="en-GB" dirty="0"/>
              <a:t> out</a:t>
            </a:r>
            <a:br>
              <a:rPr lang="en-GB" dirty="0"/>
            </a:br>
            <a:r>
              <a:rPr lang="en-GB" dirty="0"/>
              <a:t>Like syllable of dolour.</a:t>
            </a:r>
          </a:p>
        </p:txBody>
      </p:sp>
      <p:sp>
        <p:nvSpPr>
          <p:cNvPr id="6" name="Rectangle 1">
            <a:extLst>
              <a:ext uri="{FF2B5EF4-FFF2-40B4-BE49-F238E27FC236}">
                <a16:creationId xmlns:a16="http://schemas.microsoft.com/office/drawing/2014/main" id="{BE02A6FA-4A4A-4761-9965-B72B07CA584C}"/>
              </a:ext>
            </a:extLst>
          </p:cNvPr>
          <p:cNvSpPr>
            <a:spLocks noChangeArrowheads="1"/>
          </p:cNvSpPr>
          <p:nvPr/>
        </p:nvSpPr>
        <p:spPr bwMode="auto">
          <a:xfrm>
            <a:off x="367747" y="519840"/>
            <a:ext cx="4571999" cy="58477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rPr>
              <a:t>M</a:t>
            </a:r>
            <a:r>
              <a:rPr kumimoji="0" lang="en-US" altLang="en-US" sz="1600" b="1" i="0" u="none" strike="noStrike" cap="none" normalizeH="0" baseline="0" dirty="0" bmk="">
                <a:ln>
                  <a:noFill/>
                </a:ln>
                <a:solidFill>
                  <a:schemeClr val="tx1"/>
                </a:solidFill>
                <a:effectLst/>
                <a:latin typeface="Arial" panose="020B0604020202020204" pitchFamily="34" charset="0"/>
              </a:rPr>
              <a:t>ACDUFF</a:t>
            </a:r>
            <a:r>
              <a:rPr kumimoji="0" lang="en-US" altLang="en-US" sz="1600" b="0" i="0" u="none" strike="noStrike" cap="none" normalizeH="0" baseline="0" dirty="0" bmk="">
                <a:ln>
                  <a:noFill/>
                </a:ln>
                <a:solidFill>
                  <a:schemeClr val="tx1"/>
                </a:solidFill>
                <a:effectLst/>
                <a:latin typeface="Arial" panose="020B0604020202020204" pitchFamily="34" charset="0"/>
              </a:rPr>
              <a:t> </a:t>
            </a:r>
            <a:r>
              <a:rPr kumimoji="0" lang="en-US" altLang="en-US" sz="1600" b="0" i="0" u="none" strike="noStrike" cap="none" normalizeH="0" baseline="0" dirty="0" bmk="">
                <a:ln>
                  <a:noFill/>
                </a:ln>
                <a:solidFill>
                  <a:schemeClr val="tx1"/>
                </a:solidFill>
                <a:effectLst/>
                <a:highlight>
                  <a:srgbClr val="FFFF00"/>
                </a:highlight>
                <a:latin typeface="Arial" panose="020B0604020202020204" pitchFamily="34" charset="0"/>
              </a:rPr>
              <a:t>Bleed, bleed, poor country!</a:t>
            </a:r>
            <a:br>
              <a:rPr kumimoji="0" lang="en-US" altLang="en-US" sz="1600" b="0" i="0" u="none" strike="noStrike" cap="none" normalizeH="0" baseline="0" dirty="0" bmk="">
                <a:ln>
                  <a:noFill/>
                </a:ln>
                <a:solidFill>
                  <a:schemeClr val="tx1"/>
                </a:solidFill>
                <a:effectLst/>
                <a:highlight>
                  <a:srgbClr val="FFFF00"/>
                </a:highlight>
                <a:latin typeface="Arial" panose="020B0604020202020204" pitchFamily="34" charset="0"/>
              </a:rPr>
            </a:br>
            <a:r>
              <a:rPr kumimoji="0" lang="en-US" altLang="en-US" sz="1600" b="0" i="0" u="none" strike="noStrike" cap="none" normalizeH="0" baseline="0" dirty="0" bmk="">
                <a:ln>
                  <a:noFill/>
                </a:ln>
                <a:solidFill>
                  <a:schemeClr val="tx1"/>
                </a:solidFill>
                <a:effectLst/>
                <a:latin typeface="Arial" panose="020B0604020202020204" pitchFamily="34" charset="0"/>
              </a:rPr>
              <a:t>Great tyranny!</a:t>
            </a:r>
            <a:r>
              <a:rPr kumimoji="0" lang="en-US" altLang="en-US" sz="1600" b="0" i="0" u="none" strike="noStrike" cap="none" normalizeH="0" baseline="0" dirty="0">
                <a:ln>
                  <a:noFill/>
                </a:ln>
                <a:solidFill>
                  <a:schemeClr val="tx1"/>
                </a:solidFill>
                <a:effectLst/>
                <a:latin typeface="Arial" panose="020B0604020202020204" pitchFamily="34" charset="0"/>
              </a:rPr>
              <a:t> </a:t>
            </a:r>
          </a:p>
        </p:txBody>
      </p:sp>
      <p:sp>
        <p:nvSpPr>
          <p:cNvPr id="7" name="Rectangle 6">
            <a:extLst>
              <a:ext uri="{FF2B5EF4-FFF2-40B4-BE49-F238E27FC236}">
                <a16:creationId xmlns:a16="http://schemas.microsoft.com/office/drawing/2014/main" id="{8434A6B4-C417-4FAE-9878-2DC7E0A05065}"/>
              </a:ext>
            </a:extLst>
          </p:cNvPr>
          <p:cNvSpPr/>
          <p:nvPr/>
        </p:nvSpPr>
        <p:spPr>
          <a:xfrm>
            <a:off x="367748" y="4744133"/>
            <a:ext cx="4572000" cy="1815882"/>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spAutoFit/>
          </a:bodyPr>
          <a:lstStyle/>
          <a:p>
            <a:r>
              <a:rPr lang="en-GB" sz="1400" b="1" dirty="0"/>
              <a:t>MALCOLM</a:t>
            </a:r>
          </a:p>
          <a:p>
            <a:r>
              <a:rPr lang="en-GB" sz="1400" dirty="0">
                <a:highlight>
                  <a:srgbClr val="00FFFF"/>
                </a:highlight>
              </a:rPr>
              <a:t>This tyrant, whose sole name blisters our tongues,</a:t>
            </a:r>
            <a:br>
              <a:rPr lang="en-GB" sz="1400" dirty="0">
                <a:highlight>
                  <a:srgbClr val="00FFFF"/>
                </a:highlight>
              </a:rPr>
            </a:br>
            <a:r>
              <a:rPr lang="en-GB" sz="1400" dirty="0">
                <a:highlight>
                  <a:srgbClr val="00FFFF"/>
                </a:highlight>
              </a:rPr>
              <a:t>Was once thought honest: you have loved him well.</a:t>
            </a:r>
            <a:br>
              <a:rPr lang="en-GB" sz="1400" dirty="0">
                <a:highlight>
                  <a:srgbClr val="00FFFF"/>
                </a:highlight>
              </a:rPr>
            </a:br>
            <a:r>
              <a:rPr lang="en-GB" sz="1400" dirty="0">
                <a:highlight>
                  <a:srgbClr val="00FFFF"/>
                </a:highlight>
              </a:rPr>
              <a:t>He hath not </a:t>
            </a:r>
            <a:r>
              <a:rPr lang="en-GB" sz="1400" dirty="0" err="1">
                <a:highlight>
                  <a:srgbClr val="00FFFF"/>
                </a:highlight>
              </a:rPr>
              <a:t>touch'd</a:t>
            </a:r>
            <a:r>
              <a:rPr lang="en-GB" sz="1400" dirty="0">
                <a:highlight>
                  <a:srgbClr val="00FFFF"/>
                </a:highlight>
              </a:rPr>
              <a:t> you yet. I am young;</a:t>
            </a:r>
            <a:br>
              <a:rPr lang="en-GB" sz="1400" dirty="0">
                <a:highlight>
                  <a:srgbClr val="00FFFF"/>
                </a:highlight>
              </a:rPr>
            </a:br>
            <a:r>
              <a:rPr lang="en-GB" sz="1400" dirty="0">
                <a:highlight>
                  <a:srgbClr val="808080"/>
                </a:highlight>
              </a:rPr>
              <a:t>but something</a:t>
            </a:r>
            <a:br>
              <a:rPr lang="en-GB" sz="1400" dirty="0">
                <a:highlight>
                  <a:srgbClr val="808080"/>
                </a:highlight>
              </a:rPr>
            </a:br>
            <a:r>
              <a:rPr lang="en-GB" sz="1400" dirty="0">
                <a:highlight>
                  <a:srgbClr val="808080"/>
                </a:highlight>
              </a:rPr>
              <a:t>You may deserve of him through me, and wisdom</a:t>
            </a:r>
            <a:br>
              <a:rPr lang="en-GB" sz="1400" dirty="0">
                <a:highlight>
                  <a:srgbClr val="808080"/>
                </a:highlight>
              </a:rPr>
            </a:br>
            <a:r>
              <a:rPr lang="en-GB" sz="1400" dirty="0">
                <a:highlight>
                  <a:srgbClr val="C0C0C0"/>
                </a:highlight>
              </a:rPr>
              <a:t>To offer up a weak poor innocent lamb</a:t>
            </a:r>
            <a:br>
              <a:rPr lang="en-GB" sz="1400" dirty="0">
                <a:highlight>
                  <a:srgbClr val="C0C0C0"/>
                </a:highlight>
              </a:rPr>
            </a:br>
            <a:r>
              <a:rPr lang="en-GB" sz="1400" dirty="0">
                <a:highlight>
                  <a:srgbClr val="C0C0C0"/>
                </a:highlight>
              </a:rPr>
              <a:t>To appease an angry god.</a:t>
            </a:r>
          </a:p>
        </p:txBody>
      </p:sp>
      <p:sp>
        <p:nvSpPr>
          <p:cNvPr id="8" name="TextBox 7">
            <a:extLst>
              <a:ext uri="{FF2B5EF4-FFF2-40B4-BE49-F238E27FC236}">
                <a16:creationId xmlns:a16="http://schemas.microsoft.com/office/drawing/2014/main" id="{96445DEF-BE73-40A0-9A70-EC4F92387033}"/>
              </a:ext>
            </a:extLst>
          </p:cNvPr>
          <p:cNvSpPr txBox="1"/>
          <p:nvPr/>
        </p:nvSpPr>
        <p:spPr>
          <a:xfrm>
            <a:off x="5059015" y="519839"/>
            <a:ext cx="3906079" cy="5909310"/>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r>
              <a:rPr lang="en-GB" dirty="0"/>
              <a:t>Macbeth’s tyranny and abuse of power has left everyone from the Scottish royal court suspicious, anxious and untrusting.</a:t>
            </a:r>
          </a:p>
          <a:p>
            <a:endParaRPr lang="en-GB" dirty="0"/>
          </a:p>
          <a:p>
            <a:r>
              <a:rPr lang="en-GB" dirty="0"/>
              <a:t>Both Malcolm and Macduff agree that Scotland is in a terrible state under Macbeth. They speak of the country </a:t>
            </a:r>
            <a:r>
              <a:rPr lang="en-GB" dirty="0">
                <a:highlight>
                  <a:srgbClr val="FFFF00"/>
                </a:highlight>
              </a:rPr>
              <a:t>‘bleeding’, </a:t>
            </a:r>
            <a:r>
              <a:rPr lang="en-GB" dirty="0">
                <a:highlight>
                  <a:srgbClr val="00FF00"/>
                </a:highlight>
              </a:rPr>
              <a:t>of sorrows and cries in the air</a:t>
            </a:r>
            <a:r>
              <a:rPr lang="en-GB" dirty="0"/>
              <a:t> </a:t>
            </a:r>
            <a:r>
              <a:rPr lang="en-GB" dirty="0">
                <a:highlight>
                  <a:srgbClr val="FF00FF"/>
                </a:highlight>
              </a:rPr>
              <a:t>and that Scotland is sinking. </a:t>
            </a:r>
          </a:p>
          <a:p>
            <a:endParaRPr lang="en-GB" dirty="0"/>
          </a:p>
          <a:p>
            <a:r>
              <a:rPr lang="en-GB" dirty="0"/>
              <a:t>Macduff goes to Malcolm to help him fight and destroy Macbeth and to rescue Scotland, but Malcolm is suspicious of Macduff. </a:t>
            </a:r>
            <a:r>
              <a:rPr lang="en-GB" dirty="0">
                <a:highlight>
                  <a:srgbClr val="00FFFF"/>
                </a:highlight>
              </a:rPr>
              <a:t>After all, Macbeth was once a good man and Macduff one of his favourites. </a:t>
            </a:r>
            <a:r>
              <a:rPr lang="en-GB" dirty="0">
                <a:highlight>
                  <a:srgbClr val="C0C0C0"/>
                </a:highlight>
              </a:rPr>
              <a:t>How does Malcolm know Macduff won’t betray him to Macbeth to ‘appease an angry god’? </a:t>
            </a:r>
            <a:r>
              <a:rPr lang="en-GB" dirty="0">
                <a:highlight>
                  <a:srgbClr val="808080"/>
                </a:highlight>
              </a:rPr>
              <a:t>Could Macduff get something from Macbeth for doing so?</a:t>
            </a:r>
          </a:p>
        </p:txBody>
      </p:sp>
      <p:pic>
        <p:nvPicPr>
          <p:cNvPr id="10" name="Picture 9" descr="A close up of graphics&#10;&#10;Description automatically generated">
            <a:extLst>
              <a:ext uri="{FF2B5EF4-FFF2-40B4-BE49-F238E27FC236}">
                <a16:creationId xmlns:a16="http://schemas.microsoft.com/office/drawing/2014/main" id="{1F634BC7-A0B5-4C9E-823C-25561D2B19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6961" y="691595"/>
            <a:ext cx="1132052" cy="1209538"/>
          </a:xfrm>
          <a:prstGeom prst="rect">
            <a:avLst/>
          </a:prstGeom>
        </p:spPr>
      </p:pic>
    </p:spTree>
    <p:extLst>
      <p:ext uri="{BB962C8B-B14F-4D97-AF65-F5344CB8AC3E}">
        <p14:creationId xmlns:p14="http://schemas.microsoft.com/office/powerpoint/2010/main" val="826306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8A559-A0F4-484D-A789-DDD71E4D4DC1}"/>
              </a:ext>
            </a:extLst>
          </p:cNvPr>
          <p:cNvSpPr>
            <a:spLocks noGrp="1"/>
          </p:cNvSpPr>
          <p:nvPr>
            <p:ph type="title"/>
          </p:nvPr>
        </p:nvSpPr>
        <p:spPr>
          <a:xfrm>
            <a:off x="446103" y="640263"/>
            <a:ext cx="8161184" cy="1344975"/>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sz="3000" dirty="0"/>
              <a:t>Malcolm decides to test Macduff to see what kind of a subject he is</a:t>
            </a:r>
          </a:p>
        </p:txBody>
      </p:sp>
      <p:sp>
        <p:nvSpPr>
          <p:cNvPr id="3" name="Content Placeholder 2">
            <a:extLst>
              <a:ext uri="{FF2B5EF4-FFF2-40B4-BE49-F238E27FC236}">
                <a16:creationId xmlns:a16="http://schemas.microsoft.com/office/drawing/2014/main" id="{B3A5B2BA-8B17-4F8E-A7E2-143061FAA7D3}"/>
              </a:ext>
            </a:extLst>
          </p:cNvPr>
          <p:cNvSpPr>
            <a:spLocks noGrp="1"/>
          </p:cNvSpPr>
          <p:nvPr>
            <p:ph idx="1"/>
          </p:nvPr>
        </p:nvSpPr>
        <p:spPr>
          <a:xfrm>
            <a:off x="445581" y="2121763"/>
            <a:ext cx="8161183" cy="2031325"/>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lnSpcReduction="10000"/>
          </a:bodyPr>
          <a:lstStyle/>
          <a:p>
            <a:r>
              <a:rPr lang="en-GB" sz="2000" b="1" dirty="0"/>
              <a:t>As we know, in this scene from Act 4 Scene 3, Malcolm decides to test Macduff’s morals and see how honest a person he is. Malcolm claims that if he were king, he would make Macbeth look “as pure as snow” in comparison.</a:t>
            </a:r>
            <a:endParaRPr lang="en-GB" sz="2000" dirty="0"/>
          </a:p>
          <a:p>
            <a:r>
              <a:rPr lang="en-GB" sz="2000" b="1" dirty="0"/>
              <a:t>It is not until the very end of his speech that Macduff admits that he could not allow such a monster to rule Scotland, even if Malcolm is the rightful heir to the throne.</a:t>
            </a:r>
            <a:endParaRPr lang="en-GB" sz="2000" dirty="0"/>
          </a:p>
        </p:txBody>
      </p:sp>
      <p:sp>
        <p:nvSpPr>
          <p:cNvPr id="4" name="Rectangle 3">
            <a:extLst>
              <a:ext uri="{FF2B5EF4-FFF2-40B4-BE49-F238E27FC236}">
                <a16:creationId xmlns:a16="http://schemas.microsoft.com/office/drawing/2014/main" id="{677DE2CA-1B75-4339-B98E-DF682AD0B624}"/>
              </a:ext>
            </a:extLst>
          </p:cNvPr>
          <p:cNvSpPr/>
          <p:nvPr/>
        </p:nvSpPr>
        <p:spPr>
          <a:xfrm>
            <a:off x="445580" y="4325535"/>
            <a:ext cx="8161183" cy="2031325"/>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a:spAutoFit/>
          </a:bodyPr>
          <a:lstStyle/>
          <a:p>
            <a:r>
              <a:rPr lang="en-GB" dirty="0">
                <a:solidFill>
                  <a:srgbClr val="FF0000"/>
                </a:solidFill>
              </a:rPr>
              <a:t>Challenge: Focus on the highlighted sections. Translate each one</a:t>
            </a:r>
            <a:r>
              <a:rPr lang="en-GB" dirty="0"/>
              <a:t>.</a:t>
            </a:r>
          </a:p>
          <a:p>
            <a:r>
              <a:rPr lang="en-GB" dirty="0">
                <a:solidFill>
                  <a:schemeClr val="accent4">
                    <a:lumMod val="50000"/>
                  </a:schemeClr>
                </a:solidFill>
              </a:rPr>
              <a:t>Extra Challenge: Write a bullet point list of all the evils Malcolm says he would do as king.</a:t>
            </a:r>
          </a:p>
          <a:p>
            <a:r>
              <a:rPr lang="en-GB" dirty="0">
                <a:solidFill>
                  <a:srgbClr val="00B050"/>
                </a:solidFill>
              </a:rPr>
              <a:t>Mega Challenge: What does Malcolm discover about Macduff? Has he passed the test? Why?</a:t>
            </a:r>
          </a:p>
          <a:p>
            <a:r>
              <a:rPr lang="en-GB" dirty="0">
                <a:solidFill>
                  <a:srgbClr val="7030A0"/>
                </a:solidFill>
              </a:rPr>
              <a:t>Super Challenge: Was Shakespeare trying to make a point about kingship here? What do you think it might be?</a:t>
            </a:r>
          </a:p>
        </p:txBody>
      </p:sp>
      <p:pic>
        <p:nvPicPr>
          <p:cNvPr id="6" name="Picture 5" descr="A close up of a clock&#10;&#10;Description automatically generated">
            <a:extLst>
              <a:ext uri="{FF2B5EF4-FFF2-40B4-BE49-F238E27FC236}">
                <a16:creationId xmlns:a16="http://schemas.microsoft.com/office/drawing/2014/main" id="{198BC538-9675-4314-AB42-9295C072E1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2649" y="1435916"/>
            <a:ext cx="962498" cy="13449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5371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an In Black Formal Suit Jacket">
            <a:extLst>
              <a:ext uri="{FF2B5EF4-FFF2-40B4-BE49-F238E27FC236}">
                <a16:creationId xmlns:a16="http://schemas.microsoft.com/office/drawing/2014/main" id="{A23250F5-926B-492A-903F-62115566B1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956" r="6304" b="-1"/>
          <a:stretch/>
        </p:blipFill>
        <p:spPr bwMode="auto">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4FFB8AA-339B-4830-B900-84634FFE8C81}"/>
              </a:ext>
            </a:extLst>
          </p:cNvPr>
          <p:cNvSpPr>
            <a:spLocks noGrp="1"/>
          </p:cNvSpPr>
          <p:nvPr>
            <p:ph type="title"/>
          </p:nvPr>
        </p:nvSpPr>
        <p:spPr>
          <a:xfrm>
            <a:off x="491490" y="365125"/>
            <a:ext cx="8085980" cy="1036292"/>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sz="3400" dirty="0"/>
              <a:t>Malcolm reveals to Macduff that he was only testing him</a:t>
            </a:r>
          </a:p>
        </p:txBody>
      </p:sp>
      <p:sp>
        <p:nvSpPr>
          <p:cNvPr id="3" name="Content Placeholder 2">
            <a:extLst>
              <a:ext uri="{FF2B5EF4-FFF2-40B4-BE49-F238E27FC236}">
                <a16:creationId xmlns:a16="http://schemas.microsoft.com/office/drawing/2014/main" id="{9213F433-406E-4A91-A9C9-BB4CE2B1647B}"/>
              </a:ext>
            </a:extLst>
          </p:cNvPr>
          <p:cNvSpPr>
            <a:spLocks noGrp="1"/>
          </p:cNvSpPr>
          <p:nvPr>
            <p:ph idx="1"/>
          </p:nvPr>
        </p:nvSpPr>
        <p:spPr>
          <a:xfrm>
            <a:off x="491490" y="1697886"/>
            <a:ext cx="3840085" cy="346222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dirty="0"/>
              <a:t>In fact, this was apparently the first ever lie that Malcolm had ever spoken!</a:t>
            </a:r>
          </a:p>
          <a:p>
            <a:r>
              <a:rPr lang="en-GB" dirty="0"/>
              <a:t>Malcolm seems to show a lot of the important qualities needed for a king.</a:t>
            </a:r>
          </a:p>
        </p:txBody>
      </p:sp>
      <p:pic>
        <p:nvPicPr>
          <p:cNvPr id="5" name="Picture 4" descr="A picture containing object&#10;&#10;Description automatically generated">
            <a:extLst>
              <a:ext uri="{FF2B5EF4-FFF2-40B4-BE49-F238E27FC236}">
                <a16:creationId xmlns:a16="http://schemas.microsoft.com/office/drawing/2014/main" id="{C836E08E-E9C5-4EF8-A6E4-9CAD0C9E59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532" y="4882814"/>
            <a:ext cx="2842591" cy="16100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16499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134</TotalTime>
  <Words>1110</Words>
  <Application>Microsoft Macintosh PowerPoint</Application>
  <PresentationFormat>On-screen Show (4:3)</PresentationFormat>
  <Paragraphs>92</Paragraphs>
  <Slides>13</Slides>
  <Notes>0</Notes>
  <HiddenSlides>0</HiddenSlides>
  <MMClips>2</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Calibri Light</vt:lpstr>
      <vt:lpstr>Office Theme</vt:lpstr>
      <vt:lpstr>1_Office Theme</vt:lpstr>
      <vt:lpstr>Learning outcomes</vt:lpstr>
      <vt:lpstr>PowerPoint Presentation</vt:lpstr>
      <vt:lpstr>What do you need to be the perfect king or queen?  Write a list of adjectives to describe the perfect monarch Explain what you thinks makes a great political leader and why Is Macbeth the perfect king? Why or why not?</vt:lpstr>
      <vt:lpstr>PowerPoint Presentation</vt:lpstr>
      <vt:lpstr>In the clip about Act 4 Scene 3 on the next slide, Macduff learns of the news of his slaughtered family</vt:lpstr>
      <vt:lpstr>PowerPoint Presentation</vt:lpstr>
      <vt:lpstr>PowerPoint Presentation</vt:lpstr>
      <vt:lpstr>Malcolm decides to test Macduff to see what kind of a subject he is</vt:lpstr>
      <vt:lpstr>Malcolm reveals to Macduff that he was only testing him</vt:lpstr>
      <vt:lpstr>Now let’s see whom out of Macbeth and Malcolm is better suited to the role of king… We are going to watch an interview between Malcom and Macduff to see who we think would be better as king!</vt:lpstr>
      <vt:lpstr>PowerPoint Presentation</vt:lpstr>
      <vt:lpstr>We probably all agree that Malcolm is more suited to the role of king than Macbeth!</vt:lpstr>
      <vt:lpstr>Plenary: Hot Seat!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you need to be the perfect king or queen?  Write a list of adjectives to describe the perfect monarch Explain what you thinks makes a great political leader and why Is Macbeth the perfect king? Why or why not?</dc:title>
  <dc:creator>P Wassell</dc:creator>
  <cp:lastModifiedBy>Melanie Wright</cp:lastModifiedBy>
  <cp:revision>25</cp:revision>
  <dcterms:created xsi:type="dcterms:W3CDTF">2018-02-19T21:57:32Z</dcterms:created>
  <dcterms:modified xsi:type="dcterms:W3CDTF">2023-03-06T03:20:21Z</dcterms:modified>
</cp:coreProperties>
</file>