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2"/>
  </p:handoutMasterIdLst>
  <p:sldIdLst>
    <p:sldId id="268" r:id="rId2"/>
    <p:sldId id="277" r:id="rId3"/>
    <p:sldId id="269" r:id="rId4"/>
    <p:sldId id="278" r:id="rId5"/>
    <p:sldId id="281" r:id="rId6"/>
    <p:sldId id="285" r:id="rId7"/>
    <p:sldId id="271" r:id="rId8"/>
    <p:sldId id="283" r:id="rId9"/>
    <p:sldId id="284" r:id="rId10"/>
    <p:sldId id="272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lear Sans" panose="020B060402020202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709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  <p15:guide id="14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6"/>
    <a:srgbClr val="1F6447"/>
    <a:srgbClr val="E8F8F1"/>
    <a:srgbClr val="FF6699"/>
    <a:srgbClr val="BBA161"/>
    <a:srgbClr val="3BBF86"/>
    <a:srgbClr val="6FD3A8"/>
    <a:srgbClr val="953735"/>
    <a:srgbClr val="E5F7EF"/>
    <a:srgbClr val="1D6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656" y="200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709"/>
        <p:guide orient="horz" pos="867"/>
        <p:guide orient="horz" pos="2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06/02/2023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7" r:id="rId2"/>
    <p:sldLayoutId id="2147483712" r:id="rId3"/>
    <p:sldLayoutId id="2147483713" r:id="rId4"/>
    <p:sldLayoutId id="2147483716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34121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Spell It Out!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7513" y="1816540"/>
            <a:ext cx="2293645" cy="4093428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Breedmould</a:t>
            </a:r>
            <a:r>
              <a:rPr lang="en-GB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Fanglad</a:t>
            </a: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Fazed Wiz </a:t>
            </a:r>
            <a:r>
              <a:rPr lang="en-GB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Toh</a:t>
            </a:r>
            <a:r>
              <a:rPr lang="en-GB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Nimrel</a:t>
            </a: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Flakier </a:t>
            </a:r>
            <a:r>
              <a:rPr lang="en-GB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Kenapasa</a:t>
            </a: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74020" y="1686905"/>
            <a:ext cx="5450889" cy="52322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______________</a:t>
            </a:r>
            <a:endParaRPr lang="en-GB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4017" y="2604699"/>
            <a:ext cx="5613896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__________</a:t>
            </a: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4017" y="3524671"/>
            <a:ext cx="5613895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______ __________ ______ ______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4018" y="4444643"/>
            <a:ext cx="5613893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__________</a:t>
            </a:r>
            <a:endParaRPr lang="en-GB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4019" y="5356883"/>
            <a:ext cx="5613893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___________ ___________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31800" y="1125538"/>
            <a:ext cx="8280400" cy="369332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you solve these spooky anagrams of witches and wizards from literature?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31800" y="6102003"/>
            <a:ext cx="8280400" cy="36933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extra points, can you name the books they come from and their authors?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78711" y="1703657"/>
            <a:ext cx="0" cy="4319194"/>
          </a:xfrm>
          <a:prstGeom prst="line">
            <a:avLst/>
          </a:prstGeom>
          <a:ln w="38100">
            <a:solidFill>
              <a:srgbClr val="1F6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603250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altLang="en-US" sz="36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Perfect Potion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1800" y="1298622"/>
            <a:ext cx="8280400" cy="646331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copy up your spell onto the sheet provided. Remember to decorate it to make it look as spooky as possible!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0" y="2098736"/>
            <a:ext cx="7133954" cy="44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7566" y="1816540"/>
            <a:ext cx="2293645" cy="4093428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Breedmould</a:t>
            </a:r>
            <a:r>
              <a:rPr lang="en-GB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Fanglad</a:t>
            </a: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Fazed Wiz </a:t>
            </a:r>
            <a:r>
              <a:rPr lang="en-GB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Toh</a:t>
            </a:r>
            <a:r>
              <a:rPr lang="en-GB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Nimrel</a:t>
            </a: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Flakier </a:t>
            </a:r>
            <a:r>
              <a:rPr lang="en-GB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Kenapasa</a:t>
            </a:r>
            <a:endParaRPr lang="en-GB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84073" y="1816540"/>
            <a:ext cx="5450889" cy="70788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Dumbledore</a:t>
            </a: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the Harry Potter books </a:t>
            </a:r>
            <a:b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J K Rowling.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4070" y="2729825"/>
            <a:ext cx="5613896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Gandalf </a:t>
            </a: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Lord of The </a:t>
            </a:r>
            <a:b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Rings by J R </a:t>
            </a:r>
            <a:r>
              <a:rPr lang="en-GB" altLang="en-US" sz="2000" dirty="0" err="1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Tolkien.</a:t>
            </a:r>
            <a:endParaRPr lang="en-GB" altLang="en-US" sz="2000" b="1" dirty="0">
              <a:solidFill>
                <a:srgbClr val="1F64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4070" y="3646116"/>
            <a:ext cx="5613895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Wizard of Oz </a:t>
            </a: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Wonderful </a:t>
            </a:r>
            <a:b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Wizard Of Oz by L Frank Baum.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4071" y="4559401"/>
            <a:ext cx="5613893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Merlin</a:t>
            </a: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Arthurian legends, including </a:t>
            </a:r>
            <a:b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Once and Future King by T H White.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84072" y="5521796"/>
            <a:ext cx="5613893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b="1" dirty="0" err="1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Serafina</a:t>
            </a:r>
            <a:r>
              <a:rPr lang="en-GB" altLang="en-US" sz="20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2000" b="1" dirty="0" err="1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Pekkala</a:t>
            </a:r>
            <a:r>
              <a:rPr lang="en-GB" altLang="en-US" sz="20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His Dark </a:t>
            </a:r>
            <a:b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2000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Materials trilogy by Philip Pullman.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88764" y="1703657"/>
            <a:ext cx="0" cy="4526025"/>
          </a:xfrm>
          <a:prstGeom prst="line">
            <a:avLst/>
          </a:prstGeom>
          <a:ln w="38100">
            <a:solidFill>
              <a:srgbClr val="1F6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0" y="34121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Spell It Out!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150">
            <a:off x="6721595" y="2048544"/>
            <a:ext cx="3101712" cy="49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793942" y="603250"/>
            <a:ext cx="4350057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altLang="en-US" sz="36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Macbeth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1F6447"/>
          </a:solidFill>
          <a:ln w="57150">
            <a:noFill/>
          </a:ln>
          <a:effectLst/>
        </p:spPr>
        <p:txBody>
          <a:bodyPr wrap="square" lIns="432000" tIns="144000" rIns="144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Double, double toil and trouble;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burn and cauldron bubble.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Fillet of a fenny snake,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cauldron boil and bake;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Eye of newt and toe of frog,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Wool of bat and tongue of dog,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Adder's fork and blind-worm's sting,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Lizard's leg and </a:t>
            </a:r>
            <a:r>
              <a:rPr lang="en-GB" alt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howlet's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wing,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 charm of powerful trouble,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 a hell-broth boil and bubble.</a:t>
            </a:r>
          </a:p>
          <a:p>
            <a:pPr algn="l"/>
            <a:b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Double, double toil and trouble;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burn and cauldron bubble.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Cool it with a baboon's blood,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the charm is firm and good.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3943" y="1486461"/>
            <a:ext cx="4350058" cy="112180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</a:t>
            </a:r>
            <a:r>
              <a:rPr lang="en-GB" alt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ingredients</a:t>
            </a: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in this potion?</a:t>
            </a:r>
          </a:p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Highlight them all.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8972" y="1376363"/>
            <a:ext cx="3111933" cy="4915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1514" y="1486461"/>
            <a:ext cx="4422485" cy="1398808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underline all the </a:t>
            </a:r>
            <a:b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instructions which describe </a:t>
            </a:r>
            <a:b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alt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used </a:t>
            </a:r>
            <a:b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spell.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8972" y="1376363"/>
            <a:ext cx="3111933" cy="4915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1F6447"/>
          </a:solidFill>
          <a:ln w="57150">
            <a:noFill/>
          </a:ln>
          <a:effectLst/>
        </p:spPr>
        <p:txBody>
          <a:bodyPr wrap="square" lIns="432000" tIns="144000" rIns="144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Double, double toil and trouble;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burn and cauldron bubble.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Fillet of a fenny snake,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cauldron boil and bake;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Eye of newt and toe of frog,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Wool of bat and tongue of dog,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Adder's fork and blind-worm's sting,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Lizard's leg and </a:t>
            </a:r>
            <a:r>
              <a:rPr lang="en-GB" alt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howlet's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wing,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 charm of powerful trouble,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 a hell-broth boil and bubble.</a:t>
            </a:r>
          </a:p>
          <a:p>
            <a:pPr algn="l"/>
            <a:b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Double, double toil and trouble;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burn and cauldron bubble.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Cool it with a baboon's blood,</a:t>
            </a:r>
          </a:p>
          <a:p>
            <a:pPr algn="l"/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the charm is firm and good.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793942" y="603250"/>
            <a:ext cx="4350057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altLang="en-US" sz="36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Macbeth</a:t>
            </a:r>
          </a:p>
        </p:txBody>
      </p:sp>
    </p:spTree>
    <p:extLst>
      <p:ext uri="{BB962C8B-B14F-4D97-AF65-F5344CB8AC3E}">
        <p14:creationId xmlns:p14="http://schemas.microsoft.com/office/powerpoint/2010/main" val="7744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3943" y="1486461"/>
            <a:ext cx="4350058" cy="112180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notice </a:t>
            </a:r>
            <a:b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the highlighted </a:t>
            </a:r>
            <a:b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words here?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  <a:effectLst/>
        </p:spPr>
        <p:txBody>
          <a:bodyPr wrap="square" lIns="432000" tIns="144000" rIns="144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Double, double </a:t>
            </a:r>
            <a:r>
              <a:rPr lang="en-GB" alt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toil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trouble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burn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cauldron </a:t>
            </a:r>
            <a:r>
              <a:rPr lang="en-GB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bubble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/>
            <a:r>
              <a:rPr lang="en-GB" altLang="en-US" sz="1800" b="1" dirty="0">
                <a:solidFill>
                  <a:srgbClr val="6FD3A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Fillet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a fenny </a:t>
            </a:r>
            <a:r>
              <a:rPr lang="en-GB" altLang="en-US" sz="1800" b="1" dirty="0">
                <a:solidFill>
                  <a:srgbClr val="3BBF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cauldron </a:t>
            </a:r>
            <a:r>
              <a:rPr lang="en-GB" altLang="en-US" sz="18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boil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8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bake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Eye of newt and toe of frog,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Wool of bat and tongue of dog,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Adder's fork and blind-worm's sting,</a:t>
            </a:r>
          </a:p>
          <a:p>
            <a:pPr algn="l"/>
            <a:r>
              <a:rPr lang="en-GB" altLang="en-US" sz="18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Lizard's leg 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howlet's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wing,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 charm of powerful trouble,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 a hell-</a:t>
            </a:r>
            <a:r>
              <a:rPr lang="en-GB" altLang="en-US" sz="18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broth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8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boil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18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bubble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/>
            <a:br>
              <a:rPr lang="en-GB" alt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Double, double </a:t>
            </a:r>
            <a:r>
              <a:rPr lang="en-GB" altLang="en-US" sz="1800" b="1" dirty="0">
                <a:solidFill>
                  <a:srgbClr val="FF66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toil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altLang="en-US" sz="1800" b="1" dirty="0">
                <a:solidFill>
                  <a:srgbClr val="FF66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trouble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burn and cauldron bubble.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Cool it with a </a:t>
            </a:r>
            <a:r>
              <a:rPr lang="en-GB" altLang="en-US" sz="1800" b="1" dirty="0">
                <a:solidFill>
                  <a:srgbClr val="BBA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baboon's blood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the charm is firm and good.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8972" y="1376363"/>
            <a:ext cx="3111933" cy="4915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793942" y="603250"/>
            <a:ext cx="4350057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altLang="en-US" sz="36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Macbeth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31800" y="1125538"/>
            <a:ext cx="3741848" cy="0"/>
          </a:xfrm>
          <a:prstGeom prst="line">
            <a:avLst/>
          </a:prstGeom>
          <a:ln w="38100">
            <a:solidFill>
              <a:srgbClr val="1F6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1800" y="5724699"/>
            <a:ext cx="3741848" cy="0"/>
          </a:xfrm>
          <a:prstGeom prst="line">
            <a:avLst/>
          </a:prstGeom>
          <a:ln w="38100">
            <a:solidFill>
              <a:srgbClr val="1F6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3943" y="1486461"/>
            <a:ext cx="4350058" cy="1398808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lines of this </a:t>
            </a:r>
            <a:b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poem rhyme? Can you </a:t>
            </a:r>
            <a:b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rhyme </a:t>
            </a:r>
            <a:b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scheme used?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  <a:effectLst/>
        </p:spPr>
        <p:txBody>
          <a:bodyPr wrap="square" lIns="432000" tIns="144000" rIns="144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Double, double toil and trouble;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burn and cauldron bubble.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Fillet of a fenny snake,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cauldron boil and bake;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Eye of newt and toe of frog,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Wool of bat and tongue of dog,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Adder's fork and blind-worm's sting,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Lizard's leg and </a:t>
            </a:r>
            <a:r>
              <a:rPr lang="en-GB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howlet's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wing,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 charm of powerful trouble,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 a hell-broth boil and bubble.</a:t>
            </a:r>
          </a:p>
          <a:p>
            <a:pPr algn="l"/>
            <a:b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Double, double toil and trouble;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burn and cauldron bubble.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Cool it with a baboon's blood,</a:t>
            </a: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the charm is firm and good.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8972" y="1376363"/>
            <a:ext cx="3111933" cy="4915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87" y="3992578"/>
            <a:ext cx="2788086" cy="255878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793942" y="603250"/>
            <a:ext cx="4350057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altLang="en-US" sz="36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Macbeth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1800" y="1125538"/>
            <a:ext cx="3741848" cy="0"/>
          </a:xfrm>
          <a:prstGeom prst="line">
            <a:avLst/>
          </a:prstGeom>
          <a:ln w="38100">
            <a:solidFill>
              <a:srgbClr val="1F6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1800" y="5724699"/>
            <a:ext cx="3741848" cy="0"/>
          </a:xfrm>
          <a:prstGeom prst="line">
            <a:avLst/>
          </a:prstGeom>
          <a:ln w="38100">
            <a:solidFill>
              <a:srgbClr val="1F6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F64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56000" contrast="-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09" y="0"/>
            <a:ext cx="3773191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0" y="603250"/>
            <a:ext cx="5370809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altLang="en-US" sz="36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Successful Spells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1801" y="1298622"/>
            <a:ext cx="4572000" cy="210826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You’re now going to try creating your </a:t>
            </a:r>
            <a:b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 spell.</a:t>
            </a:r>
          </a:p>
          <a:p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Firstly, we need to set our success criteria. What did we find out about the witches’ spell from Macbeth?</a:t>
            </a:r>
          </a:p>
          <a:p>
            <a:endParaRPr lang="en-GB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Criteria: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46" y="5135675"/>
            <a:ext cx="3233354" cy="3855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40375" y="3487760"/>
            <a:ext cx="42316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uses a range of gruesome ingredients.</a:t>
            </a:r>
          </a:p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describes a specific method.</a:t>
            </a:r>
          </a:p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uses rhyming couplets.</a:t>
            </a:r>
          </a:p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uses alliteration throughout.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92780" y="3760170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92780" y="4263613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92780" y="4771261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592780" y="5269503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0962"/>
            <a:ext cx="5780670" cy="408667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431800" y="603250"/>
            <a:ext cx="87122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n-GB" altLang="en-US" sz="36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Magic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1800" y="1298622"/>
            <a:ext cx="8280400" cy="2031325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use the Making Magic sheet to </a:t>
            </a:r>
            <a:b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your perfect spell!</a:t>
            </a:r>
          </a:p>
          <a:p>
            <a:pPr algn="l"/>
            <a:endParaRPr lang="en-GB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Criteria: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800" y="3429000"/>
            <a:ext cx="5676037" cy="2341486"/>
          </a:xfrm>
          <a:prstGeom prst="rect">
            <a:avLst/>
          </a:prstGeom>
          <a:solidFill>
            <a:srgbClr val="E8F8F1"/>
          </a:solidFill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08000" bIns="108000" anchor="ctr" anchorCtr="0">
            <a:noAutofit/>
          </a:bodyPr>
          <a:lstStyle/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lear Sans" pitchFamily="34" charset="0"/>
                <a:cs typeface="Clear Sans" pitchFamily="34" charset="0"/>
              </a:rPr>
              <a:t>It uses a range of gruesome ingredients.</a:t>
            </a:r>
          </a:p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lear Sans" pitchFamily="34" charset="0"/>
                <a:cs typeface="Clear Sans" pitchFamily="34" charset="0"/>
              </a:rPr>
              <a:t>It describes a specific method.</a:t>
            </a:r>
          </a:p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lear Sans" pitchFamily="34" charset="0"/>
                <a:cs typeface="Clear Sans" pitchFamily="34" charset="0"/>
              </a:rPr>
              <a:t>It uses rhyming couplets.</a:t>
            </a:r>
          </a:p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lear Sans" pitchFamily="34" charset="0"/>
                <a:cs typeface="Clear Sans" pitchFamily="34" charset="0"/>
              </a:rPr>
              <a:t>It uses alliteration throughout.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5338" y="3622091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545338" y="4152531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545338" y="4686460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545338" y="5211511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80" y="1482571"/>
            <a:ext cx="3208819" cy="51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31800" y="603250"/>
            <a:ext cx="87122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n-GB" altLang="en-US" sz="3600" b="1" dirty="0">
                <a:solidFill>
                  <a:srgbClr val="1F64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Your Charms!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1800" y="1298622"/>
            <a:ext cx="8280400" cy="2031325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Swap your sheet with your partner.</a:t>
            </a:r>
          </a:p>
          <a:p>
            <a:pPr algn="l"/>
            <a:endParaRPr lang="en-GB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your partner met the success criteria for the spell?</a:t>
            </a:r>
          </a:p>
          <a:p>
            <a:pPr algn="l"/>
            <a:endParaRPr lang="en-GB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Criteria: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460" y="2927553"/>
            <a:ext cx="3005740" cy="3584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31800" y="3429000"/>
            <a:ext cx="5676037" cy="2341486"/>
          </a:xfrm>
          <a:prstGeom prst="rect">
            <a:avLst/>
          </a:prstGeom>
          <a:solidFill>
            <a:srgbClr val="E8F8F1"/>
          </a:solidFill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08000" bIns="108000" anchor="ctr" anchorCtr="0">
            <a:noAutofit/>
          </a:bodyPr>
          <a:lstStyle/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lear Sans" pitchFamily="34" charset="0"/>
                <a:cs typeface="Clear Sans" pitchFamily="34" charset="0"/>
              </a:rPr>
              <a:t>It uses a range of gruesome ingredients.</a:t>
            </a:r>
          </a:p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lear Sans" pitchFamily="34" charset="0"/>
                <a:cs typeface="Clear Sans" pitchFamily="34" charset="0"/>
              </a:rPr>
              <a:t>It describes a specific method.</a:t>
            </a:r>
          </a:p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lear Sans" pitchFamily="34" charset="0"/>
                <a:cs typeface="Clear Sans" pitchFamily="34" charset="0"/>
              </a:rPr>
              <a:t>It uses rhyming couplets.</a:t>
            </a:r>
          </a:p>
          <a:p>
            <a:pPr marL="285750" indent="-2857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lear Sans" pitchFamily="34" charset="0"/>
                <a:cs typeface="Clear Sans" pitchFamily="34" charset="0"/>
              </a:rPr>
              <a:t>It uses alliteration throughout.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5338" y="3622091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545338" y="4152531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545338" y="4686460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545338" y="5211511"/>
            <a:ext cx="346229" cy="346229"/>
          </a:xfrm>
          <a:prstGeom prst="rect">
            <a:avLst/>
          </a:prstGeom>
          <a:noFill/>
          <a:ln w="38100">
            <a:solidFill>
              <a:srgbClr val="1F64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C82036-2C85-4043-8EA4-570A64356F9B}" vid="{F84EC833-F40E-4BB6-8865-2810A3E731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English PowerPoint Template</Template>
  <TotalTime>7354</TotalTime>
  <Words>768</Words>
  <Application>Microsoft Macintosh PowerPoint</Application>
  <PresentationFormat>On-screen Show (4:3)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Open Sans</vt:lpstr>
      <vt:lpstr>Calibri</vt:lpstr>
      <vt:lpstr>Clear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Pashley</dc:creator>
  <cp:lastModifiedBy>Melanie Wright</cp:lastModifiedBy>
  <cp:revision>25</cp:revision>
  <dcterms:created xsi:type="dcterms:W3CDTF">2020-10-02T12:11:17Z</dcterms:created>
  <dcterms:modified xsi:type="dcterms:W3CDTF">2023-02-06T14:47:11Z</dcterms:modified>
</cp:coreProperties>
</file>