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5" r:id="rId5"/>
    <p:sldId id="264" r:id="rId6"/>
    <p:sldId id="261" r:id="rId7"/>
    <p:sldId id="259" r:id="rId8"/>
    <p:sldId id="260" r:id="rId9"/>
    <p:sldId id="258" r:id="rId10"/>
    <p:sldId id="275" r:id="rId11"/>
    <p:sldId id="276" r:id="rId12"/>
    <p:sldId id="270" r:id="rId13"/>
    <p:sldId id="271" r:id="rId14"/>
    <p:sldId id="267" r:id="rId15"/>
    <p:sldId id="273" r:id="rId16"/>
    <p:sldId id="268" r:id="rId17"/>
    <p:sldId id="274" r:id="rId18"/>
    <p:sldId id="263" r:id="rId19"/>
    <p:sldId id="26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FA37994-0B96-4E53-9DA4-6DF8F834F8C8}" type="datetimeFigureOut">
              <a:rPr lang="en-GB" smtClean="0"/>
              <a:t>23/12/2012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AB99BF-8878-4D66-AF76-F756502D0581}" type="slidenum">
              <a:rPr lang="en-GB" smtClean="0"/>
              <a:t>‹#›</a:t>
            </a:fld>
            <a:endParaRPr lang="en-GB"/>
          </a:p>
        </p:txBody>
      </p:sp>
    </p:spTree>
    <p:extLst>
      <p:ext uri="{BB962C8B-B14F-4D97-AF65-F5344CB8AC3E}">
        <p14:creationId xmlns:p14="http://schemas.microsoft.com/office/powerpoint/2010/main" val="2643436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A37994-0B96-4E53-9DA4-6DF8F834F8C8}" type="datetimeFigureOut">
              <a:rPr lang="en-GB" smtClean="0"/>
              <a:t>23/12/2012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AB99BF-8878-4D66-AF76-F756502D0581}" type="slidenum">
              <a:rPr lang="en-GB" smtClean="0"/>
              <a:t>‹#›</a:t>
            </a:fld>
            <a:endParaRPr lang="en-GB"/>
          </a:p>
        </p:txBody>
      </p:sp>
    </p:spTree>
    <p:extLst>
      <p:ext uri="{BB962C8B-B14F-4D97-AF65-F5344CB8AC3E}">
        <p14:creationId xmlns:p14="http://schemas.microsoft.com/office/powerpoint/2010/main" val="3184963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A37994-0B96-4E53-9DA4-6DF8F834F8C8}" type="datetimeFigureOut">
              <a:rPr lang="en-GB" smtClean="0"/>
              <a:t>23/12/2012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AB99BF-8878-4D66-AF76-F756502D0581}" type="slidenum">
              <a:rPr lang="en-GB" smtClean="0"/>
              <a:t>‹#›</a:t>
            </a:fld>
            <a:endParaRPr lang="en-GB"/>
          </a:p>
        </p:txBody>
      </p:sp>
    </p:spTree>
    <p:extLst>
      <p:ext uri="{BB962C8B-B14F-4D97-AF65-F5344CB8AC3E}">
        <p14:creationId xmlns:p14="http://schemas.microsoft.com/office/powerpoint/2010/main" val="3623954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A37994-0B96-4E53-9DA4-6DF8F834F8C8}" type="datetimeFigureOut">
              <a:rPr lang="en-GB" smtClean="0"/>
              <a:t>23/12/2012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AB99BF-8878-4D66-AF76-F756502D0581}" type="slidenum">
              <a:rPr lang="en-GB" smtClean="0"/>
              <a:t>‹#›</a:t>
            </a:fld>
            <a:endParaRPr lang="en-GB"/>
          </a:p>
        </p:txBody>
      </p:sp>
    </p:spTree>
    <p:extLst>
      <p:ext uri="{BB962C8B-B14F-4D97-AF65-F5344CB8AC3E}">
        <p14:creationId xmlns:p14="http://schemas.microsoft.com/office/powerpoint/2010/main" val="749607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A37994-0B96-4E53-9DA4-6DF8F834F8C8}" type="datetimeFigureOut">
              <a:rPr lang="en-GB" smtClean="0"/>
              <a:t>23/12/2012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AB99BF-8878-4D66-AF76-F756502D0581}" type="slidenum">
              <a:rPr lang="en-GB" smtClean="0"/>
              <a:t>‹#›</a:t>
            </a:fld>
            <a:endParaRPr lang="en-GB"/>
          </a:p>
        </p:txBody>
      </p:sp>
    </p:spTree>
    <p:extLst>
      <p:ext uri="{BB962C8B-B14F-4D97-AF65-F5344CB8AC3E}">
        <p14:creationId xmlns:p14="http://schemas.microsoft.com/office/powerpoint/2010/main" val="1864020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FA37994-0B96-4E53-9DA4-6DF8F834F8C8}" type="datetimeFigureOut">
              <a:rPr lang="en-GB" smtClean="0"/>
              <a:t>23/12/2012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AB99BF-8878-4D66-AF76-F756502D0581}" type="slidenum">
              <a:rPr lang="en-GB" smtClean="0"/>
              <a:t>‹#›</a:t>
            </a:fld>
            <a:endParaRPr lang="en-GB"/>
          </a:p>
        </p:txBody>
      </p:sp>
    </p:spTree>
    <p:extLst>
      <p:ext uri="{BB962C8B-B14F-4D97-AF65-F5344CB8AC3E}">
        <p14:creationId xmlns:p14="http://schemas.microsoft.com/office/powerpoint/2010/main" val="1589739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FA37994-0B96-4E53-9DA4-6DF8F834F8C8}" type="datetimeFigureOut">
              <a:rPr lang="en-GB" smtClean="0"/>
              <a:t>23/12/2012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1AB99BF-8878-4D66-AF76-F756502D0581}" type="slidenum">
              <a:rPr lang="en-GB" smtClean="0"/>
              <a:t>‹#›</a:t>
            </a:fld>
            <a:endParaRPr lang="en-GB"/>
          </a:p>
        </p:txBody>
      </p:sp>
    </p:spTree>
    <p:extLst>
      <p:ext uri="{BB962C8B-B14F-4D97-AF65-F5344CB8AC3E}">
        <p14:creationId xmlns:p14="http://schemas.microsoft.com/office/powerpoint/2010/main" val="3493133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FA37994-0B96-4E53-9DA4-6DF8F834F8C8}" type="datetimeFigureOut">
              <a:rPr lang="en-GB" smtClean="0"/>
              <a:t>23/12/2012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1AB99BF-8878-4D66-AF76-F756502D0581}" type="slidenum">
              <a:rPr lang="en-GB" smtClean="0"/>
              <a:t>‹#›</a:t>
            </a:fld>
            <a:endParaRPr lang="en-GB"/>
          </a:p>
        </p:txBody>
      </p:sp>
    </p:spTree>
    <p:extLst>
      <p:ext uri="{BB962C8B-B14F-4D97-AF65-F5344CB8AC3E}">
        <p14:creationId xmlns:p14="http://schemas.microsoft.com/office/powerpoint/2010/main" val="1409335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A37994-0B96-4E53-9DA4-6DF8F834F8C8}" type="datetimeFigureOut">
              <a:rPr lang="en-GB" smtClean="0"/>
              <a:t>23/12/2012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1AB99BF-8878-4D66-AF76-F756502D0581}" type="slidenum">
              <a:rPr lang="en-GB" smtClean="0"/>
              <a:t>‹#›</a:t>
            </a:fld>
            <a:endParaRPr lang="en-GB"/>
          </a:p>
        </p:txBody>
      </p:sp>
    </p:spTree>
    <p:extLst>
      <p:ext uri="{BB962C8B-B14F-4D97-AF65-F5344CB8AC3E}">
        <p14:creationId xmlns:p14="http://schemas.microsoft.com/office/powerpoint/2010/main" val="421924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A37994-0B96-4E53-9DA4-6DF8F834F8C8}" type="datetimeFigureOut">
              <a:rPr lang="en-GB" smtClean="0"/>
              <a:t>23/12/2012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AB99BF-8878-4D66-AF76-F756502D0581}" type="slidenum">
              <a:rPr lang="en-GB" smtClean="0"/>
              <a:t>‹#›</a:t>
            </a:fld>
            <a:endParaRPr lang="en-GB"/>
          </a:p>
        </p:txBody>
      </p:sp>
    </p:spTree>
    <p:extLst>
      <p:ext uri="{BB962C8B-B14F-4D97-AF65-F5344CB8AC3E}">
        <p14:creationId xmlns:p14="http://schemas.microsoft.com/office/powerpoint/2010/main" val="3918037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A37994-0B96-4E53-9DA4-6DF8F834F8C8}" type="datetimeFigureOut">
              <a:rPr lang="en-GB" smtClean="0"/>
              <a:t>23/12/2012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AB99BF-8878-4D66-AF76-F756502D0581}" type="slidenum">
              <a:rPr lang="en-GB" smtClean="0"/>
              <a:t>‹#›</a:t>
            </a:fld>
            <a:endParaRPr lang="en-GB"/>
          </a:p>
        </p:txBody>
      </p:sp>
    </p:spTree>
    <p:extLst>
      <p:ext uri="{BB962C8B-B14F-4D97-AF65-F5344CB8AC3E}">
        <p14:creationId xmlns:p14="http://schemas.microsoft.com/office/powerpoint/2010/main" val="3725404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A37994-0B96-4E53-9DA4-6DF8F834F8C8}" type="datetimeFigureOut">
              <a:rPr lang="en-GB" smtClean="0"/>
              <a:t>23/12/2012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AB99BF-8878-4D66-AF76-F756502D0581}" type="slidenum">
              <a:rPr lang="en-GB" smtClean="0"/>
              <a:t>‹#›</a:t>
            </a:fld>
            <a:endParaRPr lang="en-GB"/>
          </a:p>
        </p:txBody>
      </p:sp>
    </p:spTree>
    <p:extLst>
      <p:ext uri="{BB962C8B-B14F-4D97-AF65-F5344CB8AC3E}">
        <p14:creationId xmlns:p14="http://schemas.microsoft.com/office/powerpoint/2010/main" val="3526533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http://graphics8.nytimes.com/images/2008/01/27/nyregion/27theatnj-450.jpg" TargetMode="External"/><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en.wikipedia.org/wiki/File:Johann_Heinrich_F%C3%BCssli_030.jp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en.wikipedia.org/wiki/File:Johann_Heinrich_F%C3%BCssli_030.jp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a3.ec-images.myspacecdn.com/images01/123/4f532ea7b3ae993d966dbc99a4244530/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93" y="-14955"/>
            <a:ext cx="4924547" cy="68352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82300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468313" y="765175"/>
            <a:ext cx="8229600" cy="304800"/>
          </a:xfrm>
        </p:spPr>
        <p:txBody>
          <a:bodyPr>
            <a:normAutofit fontScale="90000"/>
          </a:bodyPr>
          <a:lstStyle/>
          <a:p>
            <a:r>
              <a:rPr lang="en-GB" sz="3600">
                <a:solidFill>
                  <a:schemeClr val="bg1"/>
                </a:solidFill>
                <a:latin typeface="Comic Sans MS" pitchFamily="66" charset="0"/>
              </a:rPr>
              <a:t>Act 1 Scene 5</a:t>
            </a:r>
            <a:br>
              <a:rPr lang="en-GB" sz="3600">
                <a:solidFill>
                  <a:schemeClr val="bg1"/>
                </a:solidFill>
                <a:latin typeface="Comic Sans MS" pitchFamily="66" charset="0"/>
              </a:rPr>
            </a:br>
            <a:r>
              <a:rPr lang="en-GB" sz="3600">
                <a:solidFill>
                  <a:schemeClr val="bg1"/>
                </a:solidFill>
                <a:latin typeface="Comic Sans MS" pitchFamily="66" charset="0"/>
              </a:rPr>
              <a:t>Lady Macbeth.</a:t>
            </a:r>
          </a:p>
        </p:txBody>
      </p:sp>
      <p:sp>
        <p:nvSpPr>
          <p:cNvPr id="13315" name="Rectangle 3"/>
          <p:cNvSpPr>
            <a:spLocks noChangeArrowheads="1"/>
          </p:cNvSpPr>
          <p:nvPr/>
        </p:nvSpPr>
        <p:spPr bwMode="auto">
          <a:xfrm>
            <a:off x="3390900" y="18811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pic>
        <p:nvPicPr>
          <p:cNvPr id="13316" name="Picture 4" descr="http://graphics8.nytimes.com/images/2008/01/27/nyregion/27theatnj-450.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219200" y="1752600"/>
            <a:ext cx="6629400" cy="472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32194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685800" y="609600"/>
            <a:ext cx="7772400" cy="5562600"/>
          </a:xfrm>
        </p:spPr>
        <p:txBody>
          <a:bodyPr>
            <a:normAutofit fontScale="90000"/>
          </a:bodyPr>
          <a:lstStyle/>
          <a:p>
            <a:r>
              <a:rPr lang="en-GB" sz="3600" b="1" u="sng" dirty="0">
                <a:solidFill>
                  <a:schemeClr val="bg1"/>
                </a:solidFill>
                <a:latin typeface="Comic Sans MS" pitchFamily="66" charset="0"/>
              </a:rPr>
              <a:t>Act 1 Scene 5</a:t>
            </a:r>
            <a:br>
              <a:rPr lang="en-GB" sz="3600" b="1" u="sng" dirty="0">
                <a:solidFill>
                  <a:schemeClr val="bg1"/>
                </a:solidFill>
                <a:latin typeface="Comic Sans MS" pitchFamily="66" charset="0"/>
              </a:rPr>
            </a:br>
            <a:r>
              <a:rPr lang="en-GB" sz="3600" b="1" dirty="0">
                <a:solidFill>
                  <a:schemeClr val="bg1"/>
                </a:solidFill>
                <a:latin typeface="Comic Sans MS" pitchFamily="66" charset="0"/>
              </a:rPr>
              <a:t/>
            </a:r>
            <a:br>
              <a:rPr lang="en-GB" sz="3600" b="1" dirty="0">
                <a:solidFill>
                  <a:schemeClr val="bg1"/>
                </a:solidFill>
                <a:latin typeface="Comic Sans MS" pitchFamily="66" charset="0"/>
              </a:rPr>
            </a:br>
            <a:r>
              <a:rPr lang="en-GB" sz="3600" dirty="0">
                <a:solidFill>
                  <a:schemeClr val="bg1"/>
                </a:solidFill>
                <a:latin typeface="Comic Sans MS" pitchFamily="66" charset="0"/>
              </a:rPr>
              <a:t>Lady Macbeth reads a letter from Macbeth that explains his meeting with the Witches. She fears that his nature is not ruthless enough to murder Duncan and assure the completion of the witches' prophecy.</a:t>
            </a:r>
            <a:br>
              <a:rPr lang="en-GB" sz="3600" dirty="0">
                <a:solidFill>
                  <a:schemeClr val="bg1"/>
                </a:solidFill>
                <a:latin typeface="Comic Sans MS" pitchFamily="66" charset="0"/>
              </a:rPr>
            </a:br>
            <a:r>
              <a:rPr lang="en-GB" b="1" dirty="0">
                <a:solidFill>
                  <a:schemeClr val="bg1"/>
                </a:solidFill>
              </a:rPr>
              <a:t> </a:t>
            </a:r>
          </a:p>
        </p:txBody>
      </p:sp>
    </p:spTree>
    <p:extLst>
      <p:ext uri="{BB962C8B-B14F-4D97-AF65-F5344CB8AC3E}">
        <p14:creationId xmlns:p14="http://schemas.microsoft.com/office/powerpoint/2010/main" val="19197866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4294967295"/>
          </p:nvPr>
        </p:nvSpPr>
        <p:spPr>
          <a:xfrm>
            <a:off x="755577" y="304800"/>
            <a:ext cx="7992888" cy="6364288"/>
          </a:xfrm>
          <a:solidFill>
            <a:schemeClr val="bg1"/>
          </a:solidFill>
        </p:spPr>
        <p:txBody>
          <a:bodyPr/>
          <a:lstStyle/>
          <a:p>
            <a:pPr algn="ctr" eaLnBrk="1" hangingPunct="1">
              <a:lnSpc>
                <a:spcPct val="90000"/>
              </a:lnSpc>
              <a:buFontTx/>
              <a:buNone/>
            </a:pPr>
            <a:r>
              <a:rPr lang="en-GB" sz="2800" b="1" i="1" dirty="0" smtClean="0">
                <a:solidFill>
                  <a:schemeClr val="hlink"/>
                </a:solidFill>
                <a:latin typeface="Calibri" pitchFamily="34" charset="0"/>
              </a:rPr>
              <a:t>“yet do I fear thy nature,</a:t>
            </a:r>
          </a:p>
          <a:p>
            <a:pPr algn="ctr" eaLnBrk="1" hangingPunct="1">
              <a:lnSpc>
                <a:spcPct val="90000"/>
              </a:lnSpc>
              <a:buFontTx/>
              <a:buNone/>
            </a:pPr>
            <a:r>
              <a:rPr lang="en-GB" sz="2800" b="1" i="1" dirty="0" smtClean="0">
                <a:solidFill>
                  <a:schemeClr val="hlink"/>
                </a:solidFill>
                <a:latin typeface="Calibri" pitchFamily="34" charset="0"/>
              </a:rPr>
              <a:t>It is too full o’ </a:t>
            </a:r>
            <a:r>
              <a:rPr lang="en-GB" sz="2800" b="1" i="1" dirty="0" err="1" smtClean="0">
                <a:solidFill>
                  <a:schemeClr val="hlink"/>
                </a:solidFill>
                <a:latin typeface="Calibri" pitchFamily="34" charset="0"/>
              </a:rPr>
              <a:t>th</a:t>
            </a:r>
            <a:r>
              <a:rPr lang="en-GB" sz="2800" b="1" i="1" dirty="0" smtClean="0">
                <a:solidFill>
                  <a:schemeClr val="hlink"/>
                </a:solidFill>
                <a:latin typeface="Calibri" pitchFamily="34" charset="0"/>
              </a:rPr>
              <a:t>’ milk of human kindness</a:t>
            </a:r>
          </a:p>
          <a:p>
            <a:pPr algn="ctr" eaLnBrk="1" hangingPunct="1">
              <a:lnSpc>
                <a:spcPct val="90000"/>
              </a:lnSpc>
              <a:buFontTx/>
              <a:buNone/>
            </a:pPr>
            <a:r>
              <a:rPr lang="en-GB" sz="2800" b="1" i="1" dirty="0" smtClean="0">
                <a:solidFill>
                  <a:schemeClr val="hlink"/>
                </a:solidFill>
                <a:latin typeface="Calibri" pitchFamily="34" charset="0"/>
              </a:rPr>
              <a:t>To catch the nearest way” </a:t>
            </a:r>
            <a:r>
              <a:rPr lang="en-GB" sz="1600" b="1" i="1" dirty="0" smtClean="0">
                <a:solidFill>
                  <a:schemeClr val="hlink"/>
                </a:solidFill>
                <a:latin typeface="Calibri" pitchFamily="34" charset="0"/>
              </a:rPr>
              <a:t>(Act 1 scene 5 lines 16-18)</a:t>
            </a:r>
          </a:p>
          <a:p>
            <a:pPr algn="ctr" eaLnBrk="1" hangingPunct="1">
              <a:lnSpc>
                <a:spcPct val="90000"/>
              </a:lnSpc>
              <a:buFontTx/>
              <a:buNone/>
            </a:pPr>
            <a:endParaRPr lang="en-GB" sz="1600" b="1" i="1" dirty="0" smtClean="0">
              <a:solidFill>
                <a:schemeClr val="hlink"/>
              </a:solidFill>
              <a:latin typeface="Calibri" pitchFamily="34" charset="0"/>
            </a:endParaRPr>
          </a:p>
          <a:p>
            <a:pPr algn="ctr" eaLnBrk="1" hangingPunct="1">
              <a:lnSpc>
                <a:spcPct val="90000"/>
              </a:lnSpc>
              <a:buFontTx/>
              <a:buNone/>
            </a:pPr>
            <a:r>
              <a:rPr lang="en-GB" sz="2800" b="1" dirty="0" smtClean="0">
                <a:solidFill>
                  <a:schemeClr val="accent2"/>
                </a:solidFill>
                <a:latin typeface="Calibri" pitchFamily="34" charset="0"/>
              </a:rPr>
              <a:t>What does Lady Macbeth’s soliloquy reveal about her character, her plans for </a:t>
            </a:r>
          </a:p>
          <a:p>
            <a:pPr algn="ctr" eaLnBrk="1" hangingPunct="1">
              <a:lnSpc>
                <a:spcPct val="90000"/>
              </a:lnSpc>
              <a:buFontTx/>
              <a:buNone/>
            </a:pPr>
            <a:r>
              <a:rPr lang="en-GB" sz="2800" b="1" dirty="0" smtClean="0">
                <a:solidFill>
                  <a:schemeClr val="accent2"/>
                </a:solidFill>
                <a:latin typeface="Calibri" pitchFamily="34" charset="0"/>
              </a:rPr>
              <a:t>Macbeth and her ambitions?</a:t>
            </a:r>
          </a:p>
          <a:p>
            <a:pPr algn="ctr" eaLnBrk="1" hangingPunct="1">
              <a:lnSpc>
                <a:spcPct val="90000"/>
              </a:lnSpc>
              <a:buFontTx/>
              <a:buNone/>
            </a:pPr>
            <a:endParaRPr lang="en-GB" sz="2800" b="1" dirty="0" smtClean="0">
              <a:solidFill>
                <a:schemeClr val="accent2"/>
              </a:solidFill>
              <a:latin typeface="Calibri" pitchFamily="34" charset="0"/>
            </a:endParaRPr>
          </a:p>
          <a:p>
            <a:pPr algn="ctr" eaLnBrk="1" hangingPunct="1">
              <a:lnSpc>
                <a:spcPct val="90000"/>
              </a:lnSpc>
              <a:buFontTx/>
              <a:buNone/>
            </a:pPr>
            <a:r>
              <a:rPr lang="en-GB" sz="2800" b="1" dirty="0" smtClean="0">
                <a:solidFill>
                  <a:schemeClr val="hlink"/>
                </a:solidFill>
                <a:latin typeface="Calibri" pitchFamily="34" charset="0"/>
              </a:rPr>
              <a:t>“</a:t>
            </a:r>
            <a:r>
              <a:rPr lang="en-GB" sz="2800" b="1" i="1" dirty="0" err="1" smtClean="0">
                <a:solidFill>
                  <a:schemeClr val="hlink"/>
                </a:solidFill>
                <a:latin typeface="Calibri" pitchFamily="34" charset="0"/>
              </a:rPr>
              <a:t>Hie</a:t>
            </a:r>
            <a:r>
              <a:rPr lang="en-GB" sz="2800" b="1" i="1" dirty="0" smtClean="0">
                <a:solidFill>
                  <a:schemeClr val="hlink"/>
                </a:solidFill>
                <a:latin typeface="Calibri" pitchFamily="34" charset="0"/>
              </a:rPr>
              <a:t> thee hither, </a:t>
            </a:r>
          </a:p>
          <a:p>
            <a:pPr algn="ctr" eaLnBrk="1" hangingPunct="1">
              <a:lnSpc>
                <a:spcPct val="90000"/>
              </a:lnSpc>
              <a:buFontTx/>
              <a:buNone/>
            </a:pPr>
            <a:r>
              <a:rPr lang="en-GB" sz="2800" b="1" i="1" dirty="0" smtClean="0">
                <a:solidFill>
                  <a:schemeClr val="hlink"/>
                </a:solidFill>
                <a:latin typeface="Calibri" pitchFamily="34" charset="0"/>
              </a:rPr>
              <a:t>That I may pour my spirits in </a:t>
            </a:r>
            <a:r>
              <a:rPr lang="en-GB" sz="2800" b="1" i="1" dirty="0" err="1" smtClean="0">
                <a:solidFill>
                  <a:schemeClr val="hlink"/>
                </a:solidFill>
                <a:latin typeface="Calibri" pitchFamily="34" charset="0"/>
              </a:rPr>
              <a:t>thine</a:t>
            </a:r>
            <a:r>
              <a:rPr lang="en-GB" sz="2800" b="1" i="1" dirty="0" smtClean="0">
                <a:solidFill>
                  <a:schemeClr val="hlink"/>
                </a:solidFill>
                <a:latin typeface="Calibri" pitchFamily="34" charset="0"/>
              </a:rPr>
              <a:t> ear</a:t>
            </a:r>
          </a:p>
          <a:p>
            <a:pPr algn="ctr" eaLnBrk="1" hangingPunct="1">
              <a:lnSpc>
                <a:spcPct val="90000"/>
              </a:lnSpc>
              <a:buFontTx/>
              <a:buNone/>
            </a:pPr>
            <a:r>
              <a:rPr lang="en-GB" sz="2800" b="1" i="1" dirty="0" smtClean="0">
                <a:solidFill>
                  <a:schemeClr val="hlink"/>
                </a:solidFill>
                <a:latin typeface="Calibri" pitchFamily="34" charset="0"/>
              </a:rPr>
              <a:t>And chastise with the valour of my tongue</a:t>
            </a:r>
          </a:p>
          <a:p>
            <a:pPr algn="ctr" eaLnBrk="1" hangingPunct="1">
              <a:lnSpc>
                <a:spcPct val="90000"/>
              </a:lnSpc>
              <a:buFontTx/>
              <a:buNone/>
            </a:pPr>
            <a:r>
              <a:rPr lang="en-GB" sz="2800" b="1" i="1" dirty="0" smtClean="0">
                <a:solidFill>
                  <a:schemeClr val="hlink"/>
                </a:solidFill>
                <a:latin typeface="Calibri" pitchFamily="34" charset="0"/>
              </a:rPr>
              <a:t>All that impedes thee from the golden round”</a:t>
            </a:r>
          </a:p>
          <a:p>
            <a:pPr algn="ctr" eaLnBrk="1" hangingPunct="1">
              <a:lnSpc>
                <a:spcPct val="90000"/>
              </a:lnSpc>
              <a:buFontTx/>
              <a:buNone/>
            </a:pPr>
            <a:r>
              <a:rPr lang="en-GB" sz="1600" b="1" i="1" dirty="0" smtClean="0">
                <a:solidFill>
                  <a:schemeClr val="hlink"/>
                </a:solidFill>
                <a:latin typeface="Calibri" pitchFamily="34" charset="0"/>
              </a:rPr>
              <a:t>(Act 1 scene 5 lines 25-28)</a:t>
            </a:r>
          </a:p>
        </p:txBody>
      </p:sp>
    </p:spTree>
    <p:extLst>
      <p:ext uri="{BB962C8B-B14F-4D97-AF65-F5344CB8AC3E}">
        <p14:creationId xmlns:p14="http://schemas.microsoft.com/office/powerpoint/2010/main" val="24871413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777875"/>
          </a:xfrm>
        </p:spPr>
        <p:txBody>
          <a:bodyPr>
            <a:normAutofit fontScale="90000"/>
          </a:bodyPr>
          <a:lstStyle/>
          <a:p>
            <a:pPr eaLnBrk="1" hangingPunct="1"/>
            <a:r>
              <a:rPr lang="en-GB" sz="3200" b="1" u="sng" smtClean="0">
                <a:solidFill>
                  <a:schemeClr val="accent2"/>
                </a:solidFill>
                <a:latin typeface="Calibri" pitchFamily="34" charset="0"/>
              </a:rPr>
              <a:t>Language Analysis - Semantic Field</a:t>
            </a:r>
            <a:br>
              <a:rPr lang="en-GB" sz="3200" b="1" u="sng" smtClean="0">
                <a:solidFill>
                  <a:schemeClr val="accent2"/>
                </a:solidFill>
                <a:latin typeface="Calibri" pitchFamily="34" charset="0"/>
              </a:rPr>
            </a:br>
            <a:r>
              <a:rPr lang="en-GB" sz="3200" b="1" u="sng" smtClean="0">
                <a:solidFill>
                  <a:schemeClr val="accent2"/>
                </a:solidFill>
                <a:latin typeface="Calibri" pitchFamily="34" charset="0"/>
              </a:rPr>
              <a:t>Lady Macbeth’s Soliloquy </a:t>
            </a:r>
            <a:endParaRPr lang="en-US" sz="3200" b="1" u="sng" smtClean="0">
              <a:solidFill>
                <a:schemeClr val="accent2"/>
              </a:solidFill>
              <a:latin typeface="Calibri" pitchFamily="34" charset="0"/>
            </a:endParaRPr>
          </a:p>
        </p:txBody>
      </p:sp>
      <p:sp>
        <p:nvSpPr>
          <p:cNvPr id="5124" name="WordArt 4"/>
          <p:cNvSpPr>
            <a:spLocks noChangeArrowheads="1" noChangeShapeType="1" noTextEdit="1"/>
          </p:cNvSpPr>
          <p:nvPr/>
        </p:nvSpPr>
        <p:spPr bwMode="auto">
          <a:xfrm>
            <a:off x="6372225" y="1557338"/>
            <a:ext cx="2381250" cy="1296987"/>
          </a:xfrm>
          <a:prstGeom prst="rect">
            <a:avLst/>
          </a:prstGeom>
        </p:spPr>
        <p:txBody>
          <a:bodyPr spcFirstLastPara="1" wrap="none" fromWordArt="1">
            <a:prstTxWarp prst="textArchUp">
              <a:avLst>
                <a:gd name="adj" fmla="val 10800000"/>
              </a:avLst>
            </a:prstTxWarp>
          </a:bodyPr>
          <a:lstStyle/>
          <a:p>
            <a:pPr algn="ctr"/>
            <a:r>
              <a:rPr lang="en-GB" sz="3600" kern="10">
                <a:ln w="9525">
                  <a:solidFill>
                    <a:srgbClr val="000000"/>
                  </a:solidFill>
                  <a:round/>
                  <a:headEnd/>
                  <a:tailEnd/>
                </a:ln>
                <a:solidFill>
                  <a:srgbClr val="FF0000"/>
                </a:solidFill>
                <a:latin typeface="Arial Black"/>
              </a:rPr>
              <a:t>blood</a:t>
            </a:r>
          </a:p>
        </p:txBody>
      </p:sp>
      <p:sp>
        <p:nvSpPr>
          <p:cNvPr id="5125" name="WordArt 5"/>
          <p:cNvSpPr>
            <a:spLocks noChangeArrowheads="1" noChangeShapeType="1" noTextEdit="1"/>
          </p:cNvSpPr>
          <p:nvPr/>
        </p:nvSpPr>
        <p:spPr bwMode="auto">
          <a:xfrm>
            <a:off x="7235825" y="4221163"/>
            <a:ext cx="1619250" cy="2465387"/>
          </a:xfrm>
          <a:prstGeom prst="rect">
            <a:avLst/>
          </a:prstGeom>
        </p:spPr>
        <p:txBody>
          <a:bodyPr wrap="none" fromWordArt="1">
            <a:prstTxWarp prst="textSlantUp">
              <a:avLst>
                <a:gd name="adj" fmla="val 55556"/>
              </a:avLst>
            </a:prstTxWarp>
          </a:bodyPr>
          <a:lstStyle/>
          <a:p>
            <a:pPr algn="ctr"/>
            <a:r>
              <a:rPr lang="en-GB" sz="3600" kern="10">
                <a:ln w="9525">
                  <a:solidFill>
                    <a:srgbClr val="000000"/>
                  </a:solidFill>
                  <a:round/>
                  <a:headEnd/>
                  <a:tailEnd/>
                </a:ln>
                <a:solidFill>
                  <a:srgbClr val="3366FF"/>
                </a:solidFill>
                <a:latin typeface="Arial Black"/>
              </a:rPr>
              <a:t>mortal</a:t>
            </a:r>
          </a:p>
        </p:txBody>
      </p:sp>
      <p:sp>
        <p:nvSpPr>
          <p:cNvPr id="5126" name="WordArt 6"/>
          <p:cNvSpPr>
            <a:spLocks noChangeArrowheads="1" noChangeShapeType="1" noTextEdit="1"/>
          </p:cNvSpPr>
          <p:nvPr/>
        </p:nvSpPr>
        <p:spPr bwMode="auto">
          <a:xfrm>
            <a:off x="7092950" y="3068638"/>
            <a:ext cx="1581150" cy="1081087"/>
          </a:xfrm>
          <a:prstGeom prst="rect">
            <a:avLst/>
          </a:prstGeom>
        </p:spPr>
        <p:txBody>
          <a:bodyPr wrap="none" fromWordArt="1">
            <a:prstTxWarp prst="textDeflate">
              <a:avLst>
                <a:gd name="adj" fmla="val 26227"/>
              </a:avLst>
            </a:prstTxWarp>
          </a:bodyPr>
          <a:lstStyle/>
          <a:p>
            <a:pPr algn="ctr"/>
            <a:r>
              <a:rPr lang="en-GB" sz="3600" kern="10">
                <a:ln w="9525">
                  <a:solidFill>
                    <a:srgbClr val="000000"/>
                  </a:solidFill>
                  <a:round/>
                  <a:headEnd/>
                  <a:tailEnd/>
                </a:ln>
                <a:solidFill>
                  <a:srgbClr val="FF9900"/>
                </a:solidFill>
                <a:latin typeface="Impact"/>
              </a:rPr>
              <a:t>fatal</a:t>
            </a:r>
          </a:p>
        </p:txBody>
      </p:sp>
      <p:sp>
        <p:nvSpPr>
          <p:cNvPr id="5127" name="WordArt 7"/>
          <p:cNvSpPr>
            <a:spLocks noChangeArrowheads="1" noChangeShapeType="1" noTextEdit="1"/>
          </p:cNvSpPr>
          <p:nvPr/>
        </p:nvSpPr>
        <p:spPr bwMode="auto">
          <a:xfrm>
            <a:off x="3779838" y="5445125"/>
            <a:ext cx="2041525" cy="1122363"/>
          </a:xfrm>
          <a:prstGeom prst="rect">
            <a:avLst/>
          </a:prstGeom>
        </p:spPr>
        <p:txBody>
          <a:bodyPr wrap="none" fromWordArt="1">
            <a:prstTxWarp prst="textDeflate">
              <a:avLst>
                <a:gd name="adj" fmla="val 26227"/>
              </a:avLst>
            </a:prstTxWarp>
          </a:bodyPr>
          <a:lstStyle/>
          <a:p>
            <a:pPr algn="ctr"/>
            <a:r>
              <a:rPr lang="en-GB" sz="3600" kern="10">
                <a:ln w="9525">
                  <a:solidFill>
                    <a:srgbClr val="000000"/>
                  </a:solidFill>
                  <a:round/>
                  <a:headEnd/>
                  <a:tailEnd/>
                </a:ln>
                <a:solidFill>
                  <a:schemeClr val="folHlink"/>
                </a:solidFill>
                <a:latin typeface="Impact"/>
              </a:rPr>
              <a:t>remorse</a:t>
            </a:r>
          </a:p>
        </p:txBody>
      </p:sp>
      <p:sp>
        <p:nvSpPr>
          <p:cNvPr id="5128" name="WordArt 8"/>
          <p:cNvSpPr>
            <a:spLocks noChangeArrowheads="1" noChangeShapeType="1" noTextEdit="1"/>
          </p:cNvSpPr>
          <p:nvPr/>
        </p:nvSpPr>
        <p:spPr bwMode="auto">
          <a:xfrm>
            <a:off x="3635375" y="1341438"/>
            <a:ext cx="1971675" cy="1152525"/>
          </a:xfrm>
          <a:prstGeom prst="rect">
            <a:avLst/>
          </a:prstGeom>
        </p:spPr>
        <p:txBody>
          <a:bodyPr wrap="none" fromWordArt="1">
            <a:prstTxWarp prst="textSlantUp">
              <a:avLst>
                <a:gd name="adj" fmla="val 55556"/>
              </a:avLst>
            </a:prstTxWarp>
          </a:bodyPr>
          <a:lstStyle/>
          <a:p>
            <a:pPr algn="ctr"/>
            <a:r>
              <a:rPr lang="en-GB" sz="3600" kern="10">
                <a:ln w="9525">
                  <a:solidFill>
                    <a:srgbClr val="000000"/>
                  </a:solidFill>
                  <a:round/>
                  <a:headEnd/>
                  <a:tailEnd/>
                </a:ln>
                <a:solidFill>
                  <a:srgbClr val="993366"/>
                </a:solidFill>
                <a:latin typeface="Arial Black"/>
              </a:rPr>
              <a:t>gall</a:t>
            </a:r>
          </a:p>
        </p:txBody>
      </p:sp>
      <p:sp>
        <p:nvSpPr>
          <p:cNvPr id="5129" name="WordArt 9"/>
          <p:cNvSpPr>
            <a:spLocks noChangeArrowheads="1" noChangeShapeType="1" noTextEdit="1"/>
          </p:cNvSpPr>
          <p:nvPr/>
        </p:nvSpPr>
        <p:spPr bwMode="auto">
          <a:xfrm>
            <a:off x="4284663" y="4508500"/>
            <a:ext cx="2533650" cy="647700"/>
          </a:xfrm>
          <a:prstGeom prst="rect">
            <a:avLst/>
          </a:prstGeom>
        </p:spPr>
        <p:txBody>
          <a:bodyPr spcFirstLastPara="1" wrap="none" fromWordArt="1">
            <a:prstTxWarp prst="textArchUp">
              <a:avLst>
                <a:gd name="adj" fmla="val 10800000"/>
              </a:avLst>
            </a:prstTxWarp>
          </a:bodyPr>
          <a:lstStyle/>
          <a:p>
            <a:pPr algn="ctr"/>
            <a:r>
              <a:rPr lang="en-GB" sz="3600" kern="10">
                <a:ln w="9525">
                  <a:solidFill>
                    <a:srgbClr val="000000"/>
                  </a:solidFill>
                  <a:round/>
                  <a:headEnd/>
                  <a:tailEnd/>
                </a:ln>
                <a:solidFill>
                  <a:srgbClr val="FF00FF"/>
                </a:solidFill>
                <a:latin typeface="Arial Black"/>
              </a:rPr>
              <a:t>murdering</a:t>
            </a:r>
          </a:p>
        </p:txBody>
      </p:sp>
      <p:sp>
        <p:nvSpPr>
          <p:cNvPr id="5130" name="WordArt 10"/>
          <p:cNvSpPr>
            <a:spLocks noChangeArrowheads="1" noChangeShapeType="1" noTextEdit="1"/>
          </p:cNvSpPr>
          <p:nvPr/>
        </p:nvSpPr>
        <p:spPr bwMode="auto">
          <a:xfrm>
            <a:off x="5292725" y="2997200"/>
            <a:ext cx="1320800" cy="1184275"/>
          </a:xfrm>
          <a:prstGeom prst="rect">
            <a:avLst/>
          </a:prstGeom>
        </p:spPr>
        <p:txBody>
          <a:bodyPr spcFirstLastPara="1" wrap="none" fromWordArt="1">
            <a:prstTxWarp prst="textArchUp">
              <a:avLst>
                <a:gd name="adj" fmla="val 10800000"/>
              </a:avLst>
            </a:prstTxWarp>
          </a:bodyPr>
          <a:lstStyle/>
          <a:p>
            <a:pPr algn="ctr"/>
            <a:r>
              <a:rPr lang="en-GB" sz="3600" kern="10">
                <a:ln w="9525">
                  <a:solidFill>
                    <a:srgbClr val="000000"/>
                  </a:solidFill>
                  <a:round/>
                  <a:headEnd/>
                  <a:tailEnd/>
                </a:ln>
                <a:solidFill>
                  <a:srgbClr val="FFCC00"/>
                </a:solidFill>
                <a:latin typeface="Arial Black"/>
              </a:rPr>
              <a:t>knife</a:t>
            </a:r>
          </a:p>
        </p:txBody>
      </p:sp>
      <p:sp>
        <p:nvSpPr>
          <p:cNvPr id="5131" name="WordArt 11"/>
          <p:cNvSpPr>
            <a:spLocks noChangeArrowheads="1" noChangeShapeType="1" noTextEdit="1"/>
          </p:cNvSpPr>
          <p:nvPr/>
        </p:nvSpPr>
        <p:spPr bwMode="auto">
          <a:xfrm>
            <a:off x="2627313" y="4724400"/>
            <a:ext cx="914400" cy="1457325"/>
          </a:xfrm>
          <a:prstGeom prst="rect">
            <a:avLst/>
          </a:prstGeom>
        </p:spPr>
        <p:txBody>
          <a:bodyPr wrap="none" fromWordArt="1">
            <a:prstTxWarp prst="textSlantUp">
              <a:avLst>
                <a:gd name="adj" fmla="val 55556"/>
              </a:avLst>
            </a:prstTxWarp>
          </a:bodyPr>
          <a:lstStyle/>
          <a:p>
            <a:pPr algn="ctr"/>
            <a:r>
              <a:rPr lang="en-GB" sz="3600" kern="10">
                <a:ln w="9525">
                  <a:solidFill>
                    <a:srgbClr val="000000"/>
                  </a:solidFill>
                  <a:round/>
                  <a:headEnd/>
                  <a:tailEnd/>
                </a:ln>
                <a:solidFill>
                  <a:srgbClr val="333399"/>
                </a:solidFill>
                <a:latin typeface="Arial Black"/>
              </a:rPr>
              <a:t>hell</a:t>
            </a:r>
          </a:p>
        </p:txBody>
      </p:sp>
      <p:sp>
        <p:nvSpPr>
          <p:cNvPr id="5132" name="WordArt 12"/>
          <p:cNvSpPr>
            <a:spLocks noChangeArrowheads="1" noChangeShapeType="1" noTextEdit="1"/>
          </p:cNvSpPr>
          <p:nvPr/>
        </p:nvSpPr>
        <p:spPr bwMode="auto">
          <a:xfrm>
            <a:off x="3348038" y="2924175"/>
            <a:ext cx="1512887" cy="1193800"/>
          </a:xfrm>
          <a:prstGeom prst="rect">
            <a:avLst/>
          </a:prstGeom>
        </p:spPr>
        <p:txBody>
          <a:bodyPr wrap="none" fromWordArt="1">
            <a:prstTxWarp prst="textDeflate">
              <a:avLst>
                <a:gd name="adj" fmla="val 26227"/>
              </a:avLst>
            </a:prstTxWarp>
          </a:bodyPr>
          <a:lstStyle/>
          <a:p>
            <a:pPr algn="ctr"/>
            <a:r>
              <a:rPr lang="en-GB" sz="3600" kern="10">
                <a:ln w="9525">
                  <a:solidFill>
                    <a:srgbClr val="000000"/>
                  </a:solidFill>
                  <a:round/>
                  <a:headEnd/>
                  <a:tailEnd/>
                </a:ln>
                <a:solidFill>
                  <a:srgbClr val="008000"/>
                </a:solidFill>
                <a:latin typeface="Impact"/>
              </a:rPr>
              <a:t>dark</a:t>
            </a:r>
          </a:p>
        </p:txBody>
      </p:sp>
      <p:sp>
        <p:nvSpPr>
          <p:cNvPr id="5133" name="AutoShape 13"/>
          <p:cNvSpPr>
            <a:spLocks noChangeArrowheads="1"/>
          </p:cNvSpPr>
          <p:nvPr/>
        </p:nvSpPr>
        <p:spPr bwMode="auto">
          <a:xfrm>
            <a:off x="0" y="1412875"/>
            <a:ext cx="3275013" cy="3744913"/>
          </a:xfrm>
          <a:prstGeom prst="cloudCallout">
            <a:avLst>
              <a:gd name="adj1" fmla="val -36671"/>
              <a:gd name="adj2" fmla="val 70009"/>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a:p>
        </p:txBody>
      </p:sp>
      <p:sp>
        <p:nvSpPr>
          <p:cNvPr id="5134" name="Text Box 14"/>
          <p:cNvSpPr txBox="1">
            <a:spLocks noChangeArrowheads="1"/>
          </p:cNvSpPr>
          <p:nvPr/>
        </p:nvSpPr>
        <p:spPr bwMode="auto">
          <a:xfrm>
            <a:off x="539750" y="2205038"/>
            <a:ext cx="2160588" cy="210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sz="2400" b="1">
                <a:solidFill>
                  <a:schemeClr val="accent2"/>
                </a:solidFill>
                <a:latin typeface="Calibri" pitchFamily="34" charset="0"/>
              </a:rPr>
              <a:t>What do these words suggest?</a:t>
            </a:r>
          </a:p>
          <a:p>
            <a:pPr eaLnBrk="1" hangingPunct="1">
              <a:spcBef>
                <a:spcPct val="50000"/>
              </a:spcBef>
            </a:pPr>
            <a:r>
              <a:rPr lang="en-GB" sz="2400" b="1">
                <a:solidFill>
                  <a:schemeClr val="accent2"/>
                </a:solidFill>
                <a:latin typeface="Calibri" pitchFamily="34" charset="0"/>
              </a:rPr>
              <a:t>What do they show about her intentions?</a:t>
            </a:r>
            <a:endParaRPr lang="en-US" sz="2400" b="1">
              <a:solidFill>
                <a:schemeClr val="accent2"/>
              </a:solidFill>
              <a:latin typeface="Calibri" pitchFamily="34" charset="0"/>
            </a:endParaRPr>
          </a:p>
        </p:txBody>
      </p:sp>
    </p:spTree>
    <p:extLst>
      <p:ext uri="{BB962C8B-B14F-4D97-AF65-F5344CB8AC3E}">
        <p14:creationId xmlns:p14="http://schemas.microsoft.com/office/powerpoint/2010/main" val="37191022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hangingPunct="1"/>
            <a:r>
              <a:rPr lang="en-GB" sz="2400" b="1" u="sng" smtClean="0">
                <a:solidFill>
                  <a:schemeClr val="folHlink"/>
                </a:solidFill>
                <a:latin typeface="Comic Sans MS" pitchFamily="66" charset="0"/>
              </a:rPr>
              <a:t>How do they compare? Stereotypical? Obeying to traditional belief?</a:t>
            </a:r>
            <a:br>
              <a:rPr lang="en-GB" sz="2400" b="1" u="sng" smtClean="0">
                <a:solidFill>
                  <a:schemeClr val="folHlink"/>
                </a:solidFill>
                <a:latin typeface="Comic Sans MS" pitchFamily="66" charset="0"/>
              </a:rPr>
            </a:br>
            <a:r>
              <a:rPr lang="en-GB" sz="2400" b="1" u="sng" smtClean="0">
                <a:solidFill>
                  <a:schemeClr val="folHlink"/>
                </a:solidFill>
                <a:latin typeface="Comic Sans MS" pitchFamily="66" charset="0"/>
              </a:rPr>
              <a:t>USE QUOTATIONS</a:t>
            </a:r>
            <a:endParaRPr lang="en-US" sz="2400" b="1" u="sng" smtClean="0">
              <a:solidFill>
                <a:schemeClr val="folHlink"/>
              </a:solidFill>
              <a:latin typeface="Comic Sans MS" pitchFamily="66" charset="0"/>
            </a:endParaRPr>
          </a:p>
        </p:txBody>
      </p:sp>
      <p:sp>
        <p:nvSpPr>
          <p:cNvPr id="4099" name="Rectangle 3"/>
          <p:cNvSpPr>
            <a:spLocks noGrp="1" noChangeArrowheads="1"/>
          </p:cNvSpPr>
          <p:nvPr>
            <p:ph type="body" sz="half" idx="1"/>
          </p:nvPr>
        </p:nvSpPr>
        <p:spPr/>
        <p:txBody>
          <a:bodyPr/>
          <a:lstStyle/>
          <a:p>
            <a:pPr algn="ctr" eaLnBrk="1" hangingPunct="1">
              <a:buFontTx/>
              <a:buNone/>
            </a:pPr>
            <a:r>
              <a:rPr lang="en-GB" sz="2000" u="sng" smtClean="0">
                <a:solidFill>
                  <a:schemeClr val="hlink"/>
                </a:solidFill>
                <a:latin typeface="Comic Sans MS" pitchFamily="66" charset="0"/>
              </a:rPr>
              <a:t>Typical 16</a:t>
            </a:r>
            <a:r>
              <a:rPr lang="en-GB" sz="2000" u="sng" baseline="30000" smtClean="0">
                <a:solidFill>
                  <a:schemeClr val="hlink"/>
                </a:solidFill>
                <a:latin typeface="Comic Sans MS" pitchFamily="66" charset="0"/>
              </a:rPr>
              <a:t>th</a:t>
            </a:r>
            <a:r>
              <a:rPr lang="en-GB" sz="2000" u="sng" smtClean="0">
                <a:solidFill>
                  <a:schemeClr val="hlink"/>
                </a:solidFill>
                <a:latin typeface="Comic Sans MS" pitchFamily="66" charset="0"/>
              </a:rPr>
              <a:t> century woman</a:t>
            </a:r>
            <a:endParaRPr lang="en-US" sz="2000" u="sng" smtClean="0">
              <a:solidFill>
                <a:schemeClr val="hlink"/>
              </a:solidFill>
              <a:latin typeface="Comic Sans MS" pitchFamily="66" charset="0"/>
            </a:endParaRPr>
          </a:p>
        </p:txBody>
      </p:sp>
      <p:sp>
        <p:nvSpPr>
          <p:cNvPr id="4100" name="Rectangle 4"/>
          <p:cNvSpPr>
            <a:spLocks noGrp="1" noChangeArrowheads="1"/>
          </p:cNvSpPr>
          <p:nvPr>
            <p:ph type="body" sz="half" idx="2"/>
          </p:nvPr>
        </p:nvSpPr>
        <p:spPr/>
        <p:txBody>
          <a:bodyPr/>
          <a:lstStyle/>
          <a:p>
            <a:pPr algn="ctr" eaLnBrk="1" hangingPunct="1">
              <a:buFontTx/>
              <a:buNone/>
            </a:pPr>
            <a:r>
              <a:rPr lang="en-GB" sz="2000" u="sng" smtClean="0">
                <a:solidFill>
                  <a:schemeClr val="hlink"/>
                </a:solidFill>
                <a:latin typeface="Comic Sans MS" pitchFamily="66" charset="0"/>
              </a:rPr>
              <a:t>Lady Macbeth</a:t>
            </a:r>
            <a:endParaRPr lang="en-US" sz="2000" u="sng" smtClean="0">
              <a:solidFill>
                <a:schemeClr val="hlink"/>
              </a:solidFill>
              <a:latin typeface="Comic Sans MS" pitchFamily="66" charset="0"/>
            </a:endParaRPr>
          </a:p>
        </p:txBody>
      </p:sp>
      <p:sp>
        <p:nvSpPr>
          <p:cNvPr id="4101" name="Rectangle 5"/>
          <p:cNvSpPr>
            <a:spLocks noChangeArrowheads="1"/>
          </p:cNvSpPr>
          <p:nvPr/>
        </p:nvSpPr>
        <p:spPr bwMode="auto">
          <a:xfrm>
            <a:off x="539750" y="1557338"/>
            <a:ext cx="3960813" cy="4824412"/>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02" name="Rectangle 6"/>
          <p:cNvSpPr>
            <a:spLocks noChangeArrowheads="1"/>
          </p:cNvSpPr>
          <p:nvPr/>
        </p:nvSpPr>
        <p:spPr bwMode="auto">
          <a:xfrm>
            <a:off x="4859338" y="1557338"/>
            <a:ext cx="3960812" cy="4824412"/>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03" name="Text Box 7"/>
          <p:cNvSpPr txBox="1">
            <a:spLocks noChangeArrowheads="1"/>
          </p:cNvSpPr>
          <p:nvPr/>
        </p:nvSpPr>
        <p:spPr bwMode="auto">
          <a:xfrm>
            <a:off x="684213" y="2060575"/>
            <a:ext cx="3311525" cy="4630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b="1" i="1" dirty="0">
                <a:latin typeface="Comic Sans MS" pitchFamily="66" charset="0"/>
              </a:rPr>
              <a:t>Devoted to being a woman. Embraces womanhood.</a:t>
            </a:r>
          </a:p>
          <a:p>
            <a:pPr eaLnBrk="1" hangingPunct="1">
              <a:spcBef>
                <a:spcPct val="50000"/>
              </a:spcBef>
            </a:pPr>
            <a:endParaRPr lang="en-GB" b="1" i="1" dirty="0">
              <a:latin typeface="Comic Sans MS" pitchFamily="66" charset="0"/>
            </a:endParaRPr>
          </a:p>
          <a:p>
            <a:pPr eaLnBrk="1" hangingPunct="1">
              <a:spcBef>
                <a:spcPct val="50000"/>
              </a:spcBef>
            </a:pPr>
            <a:r>
              <a:rPr lang="en-GB" b="1" i="1" dirty="0">
                <a:latin typeface="Comic Sans MS" pitchFamily="66" charset="0"/>
              </a:rPr>
              <a:t>Against violence</a:t>
            </a:r>
          </a:p>
          <a:p>
            <a:pPr eaLnBrk="1" hangingPunct="1">
              <a:spcBef>
                <a:spcPct val="50000"/>
              </a:spcBef>
            </a:pPr>
            <a:endParaRPr lang="en-GB" b="1" i="1" dirty="0">
              <a:latin typeface="Comic Sans MS" pitchFamily="66" charset="0"/>
            </a:endParaRPr>
          </a:p>
          <a:p>
            <a:pPr eaLnBrk="1" hangingPunct="1">
              <a:spcBef>
                <a:spcPct val="50000"/>
              </a:spcBef>
            </a:pPr>
            <a:r>
              <a:rPr lang="en-GB" b="1" i="1" dirty="0">
                <a:latin typeface="Comic Sans MS" pitchFamily="66" charset="0"/>
              </a:rPr>
              <a:t>No influence over their husbands</a:t>
            </a:r>
          </a:p>
          <a:p>
            <a:pPr eaLnBrk="1" hangingPunct="1">
              <a:spcBef>
                <a:spcPct val="50000"/>
              </a:spcBef>
            </a:pPr>
            <a:endParaRPr lang="en-GB" b="1" i="1" dirty="0">
              <a:latin typeface="Comic Sans MS" pitchFamily="66" charset="0"/>
            </a:endParaRPr>
          </a:p>
          <a:p>
            <a:pPr eaLnBrk="1" hangingPunct="1">
              <a:spcBef>
                <a:spcPct val="50000"/>
              </a:spcBef>
            </a:pPr>
            <a:r>
              <a:rPr lang="en-GB" b="1" i="1" dirty="0">
                <a:latin typeface="Comic Sans MS" pitchFamily="66" charset="0"/>
              </a:rPr>
              <a:t>Care giver</a:t>
            </a:r>
          </a:p>
          <a:p>
            <a:pPr eaLnBrk="1" hangingPunct="1">
              <a:spcBef>
                <a:spcPct val="50000"/>
              </a:spcBef>
            </a:pPr>
            <a:endParaRPr lang="en-GB" b="1" i="1" dirty="0">
              <a:latin typeface="Comic Sans MS" pitchFamily="66" charset="0"/>
            </a:endParaRPr>
          </a:p>
          <a:p>
            <a:pPr eaLnBrk="1" hangingPunct="1">
              <a:spcBef>
                <a:spcPct val="50000"/>
              </a:spcBef>
            </a:pPr>
            <a:endParaRPr lang="en-GB" b="1" i="1" dirty="0">
              <a:latin typeface="Comic Sans MS" pitchFamily="66" charset="0"/>
            </a:endParaRPr>
          </a:p>
          <a:p>
            <a:pPr eaLnBrk="1" hangingPunct="1">
              <a:spcBef>
                <a:spcPct val="50000"/>
              </a:spcBef>
            </a:pPr>
            <a:endParaRPr lang="en-US" b="1" i="1" dirty="0">
              <a:latin typeface="Comic Sans MS" pitchFamily="66" charset="0"/>
            </a:endParaRPr>
          </a:p>
        </p:txBody>
      </p:sp>
      <p:sp>
        <p:nvSpPr>
          <p:cNvPr id="4104" name="Line 8"/>
          <p:cNvSpPr>
            <a:spLocks noChangeShapeType="1"/>
          </p:cNvSpPr>
          <p:nvPr/>
        </p:nvSpPr>
        <p:spPr bwMode="auto">
          <a:xfrm>
            <a:off x="3851275" y="2349500"/>
            <a:ext cx="1655763" cy="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05" name="Text Box 9"/>
          <p:cNvSpPr txBox="1">
            <a:spLocks noChangeArrowheads="1"/>
          </p:cNvSpPr>
          <p:nvPr/>
        </p:nvSpPr>
        <p:spPr bwMode="auto">
          <a:xfrm>
            <a:off x="5435600" y="1989138"/>
            <a:ext cx="3097213"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atin typeface="Comic Sans MS" pitchFamily="66" charset="0"/>
              </a:rPr>
              <a:t>No desire to be typically womanly; needs to rid herself of womanly emotions to commit evil. </a:t>
            </a:r>
            <a:r>
              <a:rPr lang="en-GB" b="1" i="1">
                <a:latin typeface="Comic Sans MS" pitchFamily="66" charset="0"/>
              </a:rPr>
              <a:t>‘’Unsex me here’’.</a:t>
            </a:r>
            <a:endParaRPr lang="en-US" b="1" i="1">
              <a:latin typeface="Comic Sans MS" pitchFamily="66" charset="0"/>
            </a:endParaRPr>
          </a:p>
        </p:txBody>
      </p:sp>
      <p:sp>
        <p:nvSpPr>
          <p:cNvPr id="4106" name="Line 10"/>
          <p:cNvSpPr>
            <a:spLocks noChangeShapeType="1"/>
          </p:cNvSpPr>
          <p:nvPr/>
        </p:nvSpPr>
        <p:spPr bwMode="auto">
          <a:xfrm>
            <a:off x="3635375" y="3284538"/>
            <a:ext cx="1655763" cy="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07" name="Line 12"/>
          <p:cNvSpPr>
            <a:spLocks noChangeShapeType="1"/>
          </p:cNvSpPr>
          <p:nvPr/>
        </p:nvSpPr>
        <p:spPr bwMode="auto">
          <a:xfrm>
            <a:off x="3708400" y="4221163"/>
            <a:ext cx="1655763" cy="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08" name="Line 13"/>
          <p:cNvSpPr>
            <a:spLocks noChangeShapeType="1"/>
          </p:cNvSpPr>
          <p:nvPr/>
        </p:nvSpPr>
        <p:spPr bwMode="auto">
          <a:xfrm>
            <a:off x="3708400" y="5300663"/>
            <a:ext cx="1655763" cy="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extLst>
      <p:ext uri="{BB962C8B-B14F-4D97-AF65-F5344CB8AC3E}">
        <p14:creationId xmlns:p14="http://schemas.microsoft.com/office/powerpoint/2010/main" val="10166772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685800" y="304800"/>
            <a:ext cx="7772400" cy="676275"/>
          </a:xfrm>
        </p:spPr>
        <p:txBody>
          <a:bodyPr/>
          <a:lstStyle/>
          <a:p>
            <a:pPr eaLnBrk="1" hangingPunct="1"/>
            <a:r>
              <a:rPr lang="en-GB" sz="3200" b="1" u="sng" smtClean="0">
                <a:solidFill>
                  <a:schemeClr val="accent2"/>
                </a:solidFill>
                <a:latin typeface="Calibri" pitchFamily="34" charset="0"/>
              </a:rPr>
              <a:t>Act 1 Scene 7</a:t>
            </a:r>
          </a:p>
        </p:txBody>
      </p:sp>
      <p:sp>
        <p:nvSpPr>
          <p:cNvPr id="14339" name="Rectangle 3"/>
          <p:cNvSpPr>
            <a:spLocks noGrp="1" noChangeArrowheads="1"/>
          </p:cNvSpPr>
          <p:nvPr>
            <p:ph type="body" idx="4294967295"/>
          </p:nvPr>
        </p:nvSpPr>
        <p:spPr>
          <a:xfrm>
            <a:off x="685800" y="1052513"/>
            <a:ext cx="7772400" cy="5545137"/>
          </a:xfrm>
          <a:solidFill>
            <a:schemeClr val="bg1"/>
          </a:solidFill>
        </p:spPr>
        <p:txBody>
          <a:bodyPr/>
          <a:lstStyle/>
          <a:p>
            <a:pPr eaLnBrk="1" hangingPunct="1">
              <a:lnSpc>
                <a:spcPct val="90000"/>
              </a:lnSpc>
              <a:buFontTx/>
              <a:buNone/>
            </a:pPr>
            <a:r>
              <a:rPr lang="en-GB" sz="2800" dirty="0" smtClean="0">
                <a:latin typeface="Calibri" pitchFamily="34" charset="0"/>
              </a:rPr>
              <a:t>Macbeth is reluctant to commit the murder,</a:t>
            </a:r>
          </a:p>
          <a:p>
            <a:pPr algn="ctr" eaLnBrk="1" hangingPunct="1">
              <a:lnSpc>
                <a:spcPct val="90000"/>
              </a:lnSpc>
              <a:buFontTx/>
              <a:buNone/>
            </a:pPr>
            <a:r>
              <a:rPr lang="en-GB" dirty="0" smtClean="0">
                <a:solidFill>
                  <a:schemeClr val="hlink"/>
                </a:solidFill>
                <a:latin typeface="Calibri" pitchFamily="34" charset="0"/>
              </a:rPr>
              <a:t>“</a:t>
            </a:r>
            <a:r>
              <a:rPr lang="en-GB" i="1" dirty="0" smtClean="0">
                <a:solidFill>
                  <a:schemeClr val="hlink"/>
                </a:solidFill>
                <a:latin typeface="Calibri" pitchFamily="34" charset="0"/>
              </a:rPr>
              <a:t>We will proceed no further in this business.”</a:t>
            </a:r>
          </a:p>
          <a:p>
            <a:pPr algn="ctr" eaLnBrk="1" hangingPunct="1">
              <a:lnSpc>
                <a:spcPct val="90000"/>
              </a:lnSpc>
              <a:buFontTx/>
              <a:buNone/>
            </a:pPr>
            <a:endParaRPr lang="en-GB" i="1" dirty="0" smtClean="0">
              <a:latin typeface="Calibri" pitchFamily="34" charset="0"/>
            </a:endParaRPr>
          </a:p>
          <a:p>
            <a:pPr eaLnBrk="1" hangingPunct="1">
              <a:lnSpc>
                <a:spcPct val="90000"/>
              </a:lnSpc>
              <a:buFontTx/>
              <a:buNone/>
            </a:pPr>
            <a:r>
              <a:rPr lang="en-GB" sz="2800" dirty="0" smtClean="0">
                <a:latin typeface="Calibri" pitchFamily="34" charset="0"/>
              </a:rPr>
              <a:t>	Lady Macbeth’s angry response clearly refers to the ever present theme of ambition.</a:t>
            </a:r>
          </a:p>
          <a:p>
            <a:pPr eaLnBrk="1" hangingPunct="1">
              <a:lnSpc>
                <a:spcPct val="90000"/>
              </a:lnSpc>
              <a:buFontTx/>
              <a:buNone/>
            </a:pPr>
            <a:r>
              <a:rPr lang="en-GB" i="1" dirty="0" smtClean="0">
                <a:solidFill>
                  <a:schemeClr val="hlink"/>
                </a:solidFill>
                <a:latin typeface="Calibri" pitchFamily="34" charset="0"/>
              </a:rPr>
              <a:t>“Was the hope drunk</a:t>
            </a:r>
          </a:p>
          <a:p>
            <a:pPr eaLnBrk="1" hangingPunct="1">
              <a:lnSpc>
                <a:spcPct val="90000"/>
              </a:lnSpc>
              <a:buFontTx/>
              <a:buNone/>
            </a:pPr>
            <a:r>
              <a:rPr lang="en-GB" i="1" dirty="0" smtClean="0">
                <a:solidFill>
                  <a:schemeClr val="hlink"/>
                </a:solidFill>
                <a:latin typeface="Calibri" pitchFamily="34" charset="0"/>
              </a:rPr>
              <a:t>Wherein you </a:t>
            </a:r>
            <a:r>
              <a:rPr lang="en-GB" i="1" dirty="0" err="1" smtClean="0">
                <a:solidFill>
                  <a:schemeClr val="hlink"/>
                </a:solidFill>
                <a:latin typeface="Calibri" pitchFamily="34" charset="0"/>
              </a:rPr>
              <a:t>dress’d</a:t>
            </a:r>
            <a:r>
              <a:rPr lang="en-GB" i="1" dirty="0" smtClean="0">
                <a:solidFill>
                  <a:schemeClr val="hlink"/>
                </a:solidFill>
                <a:latin typeface="Calibri" pitchFamily="34" charset="0"/>
              </a:rPr>
              <a:t> yourself?” </a:t>
            </a:r>
            <a:r>
              <a:rPr lang="en-GB" sz="1800" i="1" dirty="0" smtClean="0">
                <a:solidFill>
                  <a:schemeClr val="hlink"/>
                </a:solidFill>
                <a:latin typeface="Calibri" pitchFamily="34" charset="0"/>
              </a:rPr>
              <a:t>(Act 1 scene 7 lines 35-36)</a:t>
            </a:r>
            <a:endParaRPr lang="en-GB" i="1" dirty="0" smtClean="0">
              <a:solidFill>
                <a:schemeClr val="hlink"/>
              </a:solidFill>
              <a:latin typeface="Calibri" pitchFamily="34" charset="0"/>
            </a:endParaRPr>
          </a:p>
          <a:p>
            <a:pPr algn="just" eaLnBrk="1" hangingPunct="1">
              <a:lnSpc>
                <a:spcPct val="90000"/>
              </a:lnSpc>
              <a:buFontTx/>
              <a:buNone/>
            </a:pPr>
            <a:r>
              <a:rPr lang="en-GB" sz="2800" dirty="0" smtClean="0">
                <a:latin typeface="Calibri" pitchFamily="34" charset="0"/>
              </a:rPr>
              <a:t>	She mocks her husband’s lack of courage and in  a chilling image declares she would do anything if she had made a promise to Macbeth. What does this show about her character?</a:t>
            </a:r>
          </a:p>
        </p:txBody>
      </p:sp>
    </p:spTree>
    <p:extLst>
      <p:ext uri="{BB962C8B-B14F-4D97-AF65-F5344CB8AC3E}">
        <p14:creationId xmlns:p14="http://schemas.microsoft.com/office/powerpoint/2010/main" val="31638822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dissolve">
                                      <p:cBhvr>
                                        <p:cTn id="7" dur="500"/>
                                        <p:tgtEl>
                                          <p:spTgt spid="143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339">
                                            <p:txEl>
                                              <p:pRg st="0" end="0"/>
                                            </p:txEl>
                                          </p:spTgt>
                                        </p:tgtEl>
                                        <p:attrNameLst>
                                          <p:attrName>style.visibility</p:attrName>
                                        </p:attrNameLst>
                                      </p:cBhvr>
                                      <p:to>
                                        <p:strVal val="visible"/>
                                      </p:to>
                                    </p:set>
                                    <p:animEffect transition="in" filter="dissolve">
                                      <p:cBhvr>
                                        <p:cTn id="12" dur="500"/>
                                        <p:tgtEl>
                                          <p:spTgt spid="1433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339">
                                            <p:txEl>
                                              <p:pRg st="1" end="1"/>
                                            </p:txEl>
                                          </p:spTgt>
                                        </p:tgtEl>
                                        <p:attrNameLst>
                                          <p:attrName>style.visibility</p:attrName>
                                        </p:attrNameLst>
                                      </p:cBhvr>
                                      <p:to>
                                        <p:strVal val="visible"/>
                                      </p:to>
                                    </p:set>
                                    <p:animEffect transition="in" filter="dissolve">
                                      <p:cBhvr>
                                        <p:cTn id="17" dur="500"/>
                                        <p:tgtEl>
                                          <p:spTgt spid="1433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4339">
                                            <p:txEl>
                                              <p:pRg st="3" end="3"/>
                                            </p:txEl>
                                          </p:spTgt>
                                        </p:tgtEl>
                                        <p:attrNameLst>
                                          <p:attrName>style.visibility</p:attrName>
                                        </p:attrNameLst>
                                      </p:cBhvr>
                                      <p:to>
                                        <p:strVal val="visible"/>
                                      </p:to>
                                    </p:set>
                                    <p:animEffect transition="in" filter="dissolve">
                                      <p:cBhvr>
                                        <p:cTn id="22" dur="500"/>
                                        <p:tgtEl>
                                          <p:spTgt spid="1433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4339">
                                            <p:txEl>
                                              <p:pRg st="4" end="4"/>
                                            </p:txEl>
                                          </p:spTgt>
                                        </p:tgtEl>
                                        <p:attrNameLst>
                                          <p:attrName>style.visibility</p:attrName>
                                        </p:attrNameLst>
                                      </p:cBhvr>
                                      <p:to>
                                        <p:strVal val="visible"/>
                                      </p:to>
                                    </p:set>
                                    <p:animEffect transition="in" filter="dissolve">
                                      <p:cBhvr>
                                        <p:cTn id="27" dur="500"/>
                                        <p:tgtEl>
                                          <p:spTgt spid="1433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4339">
                                            <p:txEl>
                                              <p:pRg st="5" end="5"/>
                                            </p:txEl>
                                          </p:spTgt>
                                        </p:tgtEl>
                                        <p:attrNameLst>
                                          <p:attrName>style.visibility</p:attrName>
                                        </p:attrNameLst>
                                      </p:cBhvr>
                                      <p:to>
                                        <p:strVal val="visible"/>
                                      </p:to>
                                    </p:set>
                                    <p:animEffect transition="in" filter="dissolve">
                                      <p:cBhvr>
                                        <p:cTn id="32" dur="500"/>
                                        <p:tgtEl>
                                          <p:spTgt spid="1433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4339">
                                            <p:txEl>
                                              <p:pRg st="6" end="6"/>
                                            </p:txEl>
                                          </p:spTgt>
                                        </p:tgtEl>
                                        <p:attrNameLst>
                                          <p:attrName>style.visibility</p:attrName>
                                        </p:attrNameLst>
                                      </p:cBhvr>
                                      <p:to>
                                        <p:strVal val="visible"/>
                                      </p:to>
                                    </p:set>
                                    <p:animEffect transition="in" filter="dissolve">
                                      <p:cBhvr>
                                        <p:cTn id="37" dur="500"/>
                                        <p:tgtEl>
                                          <p:spTgt spid="143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P spid="14339"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ChangeArrowheads="1"/>
          </p:cNvSpPr>
          <p:nvPr>
            <p:ph type="body" idx="4294967295"/>
          </p:nvPr>
        </p:nvSpPr>
        <p:spPr>
          <a:xfrm>
            <a:off x="685800" y="260350"/>
            <a:ext cx="7772400" cy="6409010"/>
          </a:xfrm>
          <a:solidFill>
            <a:schemeClr val="bg1"/>
          </a:solidFill>
        </p:spPr>
        <p:txBody>
          <a:bodyPr>
            <a:normAutofit/>
          </a:bodyPr>
          <a:lstStyle/>
          <a:p>
            <a:pPr algn="ctr" eaLnBrk="1" hangingPunct="1">
              <a:buFontTx/>
              <a:buNone/>
            </a:pPr>
            <a:r>
              <a:rPr lang="en-GB" sz="2400" b="1" dirty="0" smtClean="0">
                <a:solidFill>
                  <a:schemeClr val="hlink"/>
                </a:solidFill>
                <a:latin typeface="Comic Sans MS" pitchFamily="66" charset="0"/>
              </a:rPr>
              <a:t>“</a:t>
            </a:r>
            <a:r>
              <a:rPr lang="en-GB" sz="2400" b="1" i="1" dirty="0" smtClean="0">
                <a:solidFill>
                  <a:schemeClr val="hlink"/>
                </a:solidFill>
                <a:latin typeface="Comic Sans MS" pitchFamily="66" charset="0"/>
              </a:rPr>
              <a:t>I would, while it was smiling in my face,</a:t>
            </a:r>
          </a:p>
          <a:p>
            <a:pPr algn="ctr" eaLnBrk="1" hangingPunct="1">
              <a:buFontTx/>
              <a:buNone/>
            </a:pPr>
            <a:r>
              <a:rPr lang="en-GB" sz="2400" b="1" i="1" dirty="0" smtClean="0">
                <a:solidFill>
                  <a:schemeClr val="hlink"/>
                </a:solidFill>
                <a:latin typeface="Comic Sans MS" pitchFamily="66" charset="0"/>
              </a:rPr>
              <a:t>Have plucked my nipple from his boneless gums</a:t>
            </a:r>
          </a:p>
          <a:p>
            <a:pPr algn="ctr" eaLnBrk="1" hangingPunct="1">
              <a:buFontTx/>
              <a:buNone/>
            </a:pPr>
            <a:r>
              <a:rPr lang="en-GB" sz="2400" b="1" i="1" dirty="0" smtClean="0">
                <a:solidFill>
                  <a:schemeClr val="hlink"/>
                </a:solidFill>
                <a:latin typeface="Comic Sans MS" pitchFamily="66" charset="0"/>
              </a:rPr>
              <a:t>And dashed the brains out, had I so sworn</a:t>
            </a:r>
          </a:p>
          <a:p>
            <a:pPr algn="ctr" eaLnBrk="1" hangingPunct="1">
              <a:buFontTx/>
              <a:buNone/>
            </a:pPr>
            <a:r>
              <a:rPr lang="en-GB" sz="2400" b="1" i="1" dirty="0" smtClean="0">
                <a:solidFill>
                  <a:schemeClr val="hlink"/>
                </a:solidFill>
                <a:latin typeface="Comic Sans MS" pitchFamily="66" charset="0"/>
              </a:rPr>
              <a:t>As you have done to this.”  </a:t>
            </a:r>
          </a:p>
          <a:p>
            <a:pPr algn="ctr" eaLnBrk="1" hangingPunct="1">
              <a:buFontTx/>
              <a:buNone/>
            </a:pPr>
            <a:r>
              <a:rPr lang="en-GB" sz="2400" b="1" i="1" dirty="0" smtClean="0">
                <a:solidFill>
                  <a:schemeClr val="hlink"/>
                </a:solidFill>
                <a:latin typeface="Comic Sans MS" pitchFamily="66" charset="0"/>
              </a:rPr>
              <a:t>(Act 1 Scene 7 lines 56-59)</a:t>
            </a:r>
          </a:p>
          <a:p>
            <a:pPr algn="ctr" eaLnBrk="1" hangingPunct="1">
              <a:buFontTx/>
              <a:buNone/>
            </a:pPr>
            <a:endParaRPr lang="en-GB" sz="2400" i="1" dirty="0" smtClean="0">
              <a:solidFill>
                <a:schemeClr val="hlink"/>
              </a:solidFill>
              <a:latin typeface="Comic Sans MS" pitchFamily="66" charset="0"/>
            </a:endParaRPr>
          </a:p>
          <a:p>
            <a:pPr marL="0" indent="0" eaLnBrk="1" hangingPunct="1">
              <a:buNone/>
            </a:pPr>
            <a:r>
              <a:rPr lang="en-GB" sz="2800" u="sng" dirty="0" smtClean="0">
                <a:solidFill>
                  <a:schemeClr val="folHlink"/>
                </a:solidFill>
                <a:latin typeface="Comic Sans MS" pitchFamily="66" charset="0"/>
              </a:rPr>
              <a:t>Consider the effect this imagery has on the audience?</a:t>
            </a:r>
          </a:p>
          <a:p>
            <a:pPr eaLnBrk="1" hangingPunct="1">
              <a:buFontTx/>
              <a:buNone/>
            </a:pPr>
            <a:r>
              <a:rPr lang="en-GB" sz="2800" dirty="0" smtClean="0">
                <a:solidFill>
                  <a:srgbClr val="FF3300"/>
                </a:solidFill>
                <a:latin typeface="Calibri" pitchFamily="34" charset="0"/>
              </a:rPr>
              <a:t>1)</a:t>
            </a:r>
            <a:r>
              <a:rPr lang="en-GB" sz="2800" dirty="0" smtClean="0">
                <a:solidFill>
                  <a:schemeClr val="accent2"/>
                </a:solidFill>
                <a:latin typeface="Calibri" pitchFamily="34" charset="0"/>
              </a:rPr>
              <a:t>  </a:t>
            </a:r>
            <a:r>
              <a:rPr lang="en-GB" sz="2800" dirty="0" smtClean="0">
                <a:solidFill>
                  <a:srgbClr val="FF3300"/>
                </a:solidFill>
                <a:latin typeface="Comic Sans MS" pitchFamily="66" charset="0"/>
              </a:rPr>
              <a:t>What does this reveal about Lady Macbeth’s character?</a:t>
            </a:r>
          </a:p>
          <a:p>
            <a:pPr eaLnBrk="1" hangingPunct="1">
              <a:buFontTx/>
              <a:buNone/>
            </a:pPr>
            <a:r>
              <a:rPr lang="en-GB" sz="2800" dirty="0" smtClean="0">
                <a:solidFill>
                  <a:srgbClr val="FF3300"/>
                </a:solidFill>
                <a:latin typeface="Comic Sans MS" pitchFamily="66" charset="0"/>
              </a:rPr>
              <a:t>2)Why is this image so shocking?</a:t>
            </a:r>
          </a:p>
          <a:p>
            <a:pPr eaLnBrk="1" hangingPunct="1">
              <a:buFontTx/>
              <a:buNone/>
            </a:pPr>
            <a:r>
              <a:rPr lang="en-GB" sz="2800" dirty="0" smtClean="0">
                <a:solidFill>
                  <a:srgbClr val="FF3300"/>
                </a:solidFill>
                <a:latin typeface="Comic Sans MS" pitchFamily="66" charset="0"/>
              </a:rPr>
              <a:t>3) What effect does this speech have on Macbeth?</a:t>
            </a:r>
          </a:p>
          <a:p>
            <a:pPr eaLnBrk="1" hangingPunct="1"/>
            <a:endParaRPr lang="en-GB" sz="2800" dirty="0" smtClean="0">
              <a:solidFill>
                <a:srgbClr val="FF3300"/>
              </a:solidFill>
              <a:latin typeface="Calibri" pitchFamily="34" charset="0"/>
            </a:endParaRPr>
          </a:p>
          <a:p>
            <a:pPr algn="ctr" eaLnBrk="1" hangingPunct="1">
              <a:buFontTx/>
              <a:buNone/>
            </a:pPr>
            <a:endParaRPr lang="en-GB" sz="3600" i="1" dirty="0" smtClean="0">
              <a:solidFill>
                <a:srgbClr val="FF3300"/>
              </a:solidFill>
              <a:latin typeface="Comic Sans MS" pitchFamily="66" charset="0"/>
            </a:endParaRPr>
          </a:p>
        </p:txBody>
      </p:sp>
    </p:spTree>
    <p:extLst>
      <p:ext uri="{BB962C8B-B14F-4D97-AF65-F5344CB8AC3E}">
        <p14:creationId xmlns:p14="http://schemas.microsoft.com/office/powerpoint/2010/main" val="30333820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dissolve">
                                      <p:cBhvr>
                                        <p:cTn id="7" dur="500"/>
                                        <p:tgtEl>
                                          <p:spTgt spid="15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dissolve">
                                      <p:cBhvr>
                                        <p:cTn id="12" dur="500"/>
                                        <p:tgtEl>
                                          <p:spTgt spid="153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dissolve">
                                      <p:cBhvr>
                                        <p:cTn id="17" dur="500"/>
                                        <p:tgtEl>
                                          <p:spTgt spid="153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dissolve">
                                      <p:cBhvr>
                                        <p:cTn id="22" dur="500"/>
                                        <p:tgtEl>
                                          <p:spTgt spid="153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5363">
                                            <p:txEl>
                                              <p:pRg st="4" end="4"/>
                                            </p:txEl>
                                          </p:spTgt>
                                        </p:tgtEl>
                                        <p:attrNameLst>
                                          <p:attrName>style.visibility</p:attrName>
                                        </p:attrNameLst>
                                      </p:cBhvr>
                                      <p:to>
                                        <p:strVal val="visible"/>
                                      </p:to>
                                    </p:set>
                                    <p:animEffect transition="in" filter="dissolve">
                                      <p:cBhvr>
                                        <p:cTn id="27" dur="500"/>
                                        <p:tgtEl>
                                          <p:spTgt spid="1536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5363">
                                            <p:txEl>
                                              <p:pRg st="6" end="6"/>
                                            </p:txEl>
                                          </p:spTgt>
                                        </p:tgtEl>
                                        <p:attrNameLst>
                                          <p:attrName>style.visibility</p:attrName>
                                        </p:attrNameLst>
                                      </p:cBhvr>
                                      <p:to>
                                        <p:strVal val="visible"/>
                                      </p:to>
                                    </p:set>
                                    <p:animEffect transition="in" filter="dissolve">
                                      <p:cBhvr>
                                        <p:cTn id="32" dur="500"/>
                                        <p:tgtEl>
                                          <p:spTgt spid="15363">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5363">
                                            <p:txEl>
                                              <p:pRg st="7" end="7"/>
                                            </p:txEl>
                                          </p:spTgt>
                                        </p:tgtEl>
                                        <p:attrNameLst>
                                          <p:attrName>style.visibility</p:attrName>
                                        </p:attrNameLst>
                                      </p:cBhvr>
                                      <p:to>
                                        <p:strVal val="visible"/>
                                      </p:to>
                                    </p:set>
                                    <p:animEffect transition="in" filter="dissolve">
                                      <p:cBhvr>
                                        <p:cTn id="37" dur="500"/>
                                        <p:tgtEl>
                                          <p:spTgt spid="15363">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5363">
                                            <p:txEl>
                                              <p:pRg st="8" end="8"/>
                                            </p:txEl>
                                          </p:spTgt>
                                        </p:tgtEl>
                                        <p:attrNameLst>
                                          <p:attrName>style.visibility</p:attrName>
                                        </p:attrNameLst>
                                      </p:cBhvr>
                                      <p:to>
                                        <p:strVal val="visible"/>
                                      </p:to>
                                    </p:set>
                                    <p:animEffect transition="in" filter="dissolve">
                                      <p:cBhvr>
                                        <p:cTn id="42" dur="500"/>
                                        <p:tgtEl>
                                          <p:spTgt spid="15363">
                                            <p:txEl>
                                              <p:pRg st="8" end="8"/>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5363">
                                            <p:txEl>
                                              <p:pRg st="9" end="9"/>
                                            </p:txEl>
                                          </p:spTgt>
                                        </p:tgtEl>
                                        <p:attrNameLst>
                                          <p:attrName>style.visibility</p:attrName>
                                        </p:attrNameLst>
                                      </p:cBhvr>
                                      <p:to>
                                        <p:strVal val="visible"/>
                                      </p:to>
                                    </p:set>
                                    <p:animEffect transition="in" filter="dissolve">
                                      <p:cBhvr>
                                        <p:cTn id="47" dur="500"/>
                                        <p:tgtEl>
                                          <p:spTgt spid="1536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sz="3200" b="1" u="sng" smtClean="0">
                <a:solidFill>
                  <a:schemeClr val="accent2"/>
                </a:solidFill>
                <a:latin typeface="Calibri" pitchFamily="34" charset="0"/>
              </a:rPr>
              <a:t>Activity – persuasive techniques from Mrs Macbeth…</a:t>
            </a:r>
            <a:endParaRPr lang="en-US" sz="3200" b="1" u="sng" smtClean="0">
              <a:solidFill>
                <a:schemeClr val="accent2"/>
              </a:solidFill>
              <a:latin typeface="Calibri" pitchFamily="34" charset="0"/>
            </a:endParaRPr>
          </a:p>
        </p:txBody>
      </p:sp>
      <p:sp>
        <p:nvSpPr>
          <p:cNvPr id="8195" name="Rectangle 3"/>
          <p:cNvSpPr>
            <a:spLocks noGrp="1" noChangeArrowheads="1"/>
          </p:cNvSpPr>
          <p:nvPr>
            <p:ph type="body" idx="1"/>
          </p:nvPr>
        </p:nvSpPr>
        <p:spPr>
          <a:xfrm>
            <a:off x="457200" y="1600200"/>
            <a:ext cx="8229600" cy="4997450"/>
          </a:xfrm>
          <a:solidFill>
            <a:schemeClr val="bg1"/>
          </a:solidFill>
        </p:spPr>
        <p:txBody>
          <a:bodyPr/>
          <a:lstStyle/>
          <a:p>
            <a:pPr eaLnBrk="1" hangingPunct="1"/>
            <a:r>
              <a:rPr lang="en-GB" sz="3600" dirty="0" smtClean="0">
                <a:latin typeface="Calibri" pitchFamily="34" charset="0"/>
              </a:rPr>
              <a:t>Look at both your scenes; scenes 5 &amp; 7.</a:t>
            </a:r>
          </a:p>
          <a:p>
            <a:pPr eaLnBrk="1" hangingPunct="1">
              <a:buFontTx/>
              <a:buNone/>
            </a:pPr>
            <a:r>
              <a:rPr lang="en-GB" sz="3600" dirty="0" smtClean="0">
                <a:latin typeface="Calibri" pitchFamily="34" charset="0"/>
              </a:rPr>
              <a:t>Assess Lady Macbeth’s persuasive technique and the effectiveness of her words.</a:t>
            </a:r>
          </a:p>
          <a:p>
            <a:pPr eaLnBrk="1" hangingPunct="1">
              <a:buFontTx/>
              <a:buNone/>
            </a:pPr>
            <a:r>
              <a:rPr lang="en-GB" sz="3600" b="1" u="sng" dirty="0" smtClean="0">
                <a:solidFill>
                  <a:schemeClr val="folHlink"/>
                </a:solidFill>
                <a:latin typeface="Calibri" pitchFamily="34" charset="0"/>
              </a:rPr>
              <a:t>Complete the analysis sheet – try and include as much information as possible; the more you can include in your essay the better!!!</a:t>
            </a:r>
            <a:endParaRPr lang="en-US" sz="3600" b="1" u="sng" dirty="0" smtClean="0">
              <a:solidFill>
                <a:schemeClr val="folHlink"/>
              </a:solidFill>
              <a:latin typeface="Calibri" pitchFamily="34" charset="0"/>
            </a:endParaRPr>
          </a:p>
        </p:txBody>
      </p:sp>
    </p:spTree>
    <p:extLst>
      <p:ext uri="{BB962C8B-B14F-4D97-AF65-F5344CB8AC3E}">
        <p14:creationId xmlns:p14="http://schemas.microsoft.com/office/powerpoint/2010/main" val="449922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3467"/>
            <a:ext cx="8229600" cy="895253"/>
          </a:xfrm>
        </p:spPr>
        <p:txBody>
          <a:bodyPr/>
          <a:lstStyle/>
          <a:p>
            <a:r>
              <a:rPr lang="en-GB" b="1" dirty="0" smtClean="0">
                <a:solidFill>
                  <a:schemeClr val="bg1"/>
                </a:solidFill>
              </a:rPr>
              <a:t>Act 5 Scene 1 </a:t>
            </a:r>
            <a:endParaRPr lang="en-GB" b="1" dirty="0">
              <a:solidFill>
                <a:schemeClr val="bg1"/>
              </a:solidFill>
            </a:endParaRPr>
          </a:p>
        </p:txBody>
      </p:sp>
      <p:sp>
        <p:nvSpPr>
          <p:cNvPr id="3" name="Content Placeholder 2"/>
          <p:cNvSpPr>
            <a:spLocks noGrp="1"/>
          </p:cNvSpPr>
          <p:nvPr>
            <p:ph idx="1"/>
          </p:nvPr>
        </p:nvSpPr>
        <p:spPr>
          <a:xfrm>
            <a:off x="467544" y="1412776"/>
            <a:ext cx="6120680" cy="4968552"/>
          </a:xfrm>
          <a:solidFill>
            <a:schemeClr val="bg1"/>
          </a:solidFill>
        </p:spPr>
        <p:txBody>
          <a:bodyPr>
            <a:normAutofit/>
          </a:bodyPr>
          <a:lstStyle/>
          <a:p>
            <a:r>
              <a:rPr lang="en-GB" dirty="0" smtClean="0"/>
              <a:t>The first scene in the tragedy's 5th act, the sleepwalking scene is written principally in prose, and follows the guilt-wracked, sleepwalking Lady Macbeth as she recollects horrific images and impressions from her past. The scene is Lady Macbeth's last on-stage appearance, though her death is reported later in the act. </a:t>
            </a:r>
            <a:endParaRPr lang="en-GB" dirty="0"/>
          </a:p>
        </p:txBody>
      </p:sp>
      <p:pic>
        <p:nvPicPr>
          <p:cNvPr id="1026" name="Picture 2" descr="http://upload.wikimedia.org/wikipedia/commons/thumb/7/7d/Johann_Heinrich_F%C3%BCssli_030.jpg/220px-Johann_Heinrich_F%C3%BCssli_030.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0740" y="3284984"/>
            <a:ext cx="2180976" cy="306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67930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Unit outline</a:t>
            </a:r>
            <a:endParaRPr lang="en-GB" dirty="0"/>
          </a:p>
        </p:txBody>
      </p:sp>
      <p:sp>
        <p:nvSpPr>
          <p:cNvPr id="3" name="Content Placeholder 2"/>
          <p:cNvSpPr>
            <a:spLocks noGrp="1"/>
          </p:cNvSpPr>
          <p:nvPr>
            <p:ph idx="1"/>
          </p:nvPr>
        </p:nvSpPr>
        <p:spPr>
          <a:xfrm>
            <a:off x="457200" y="548681"/>
            <a:ext cx="8229600" cy="3240360"/>
          </a:xfrm>
          <a:solidFill>
            <a:schemeClr val="bg1"/>
          </a:solidFill>
          <a:ln w="76200">
            <a:solidFill>
              <a:schemeClr val="tx1"/>
            </a:solidFill>
          </a:ln>
        </p:spPr>
        <p:txBody>
          <a:bodyPr>
            <a:normAutofit/>
          </a:bodyPr>
          <a:lstStyle/>
          <a:p>
            <a:r>
              <a:rPr lang="en-GB" dirty="0" smtClean="0"/>
              <a:t>Look </a:t>
            </a:r>
            <a:r>
              <a:rPr lang="en-GB" dirty="0"/>
              <a:t>at Act </a:t>
            </a:r>
            <a:r>
              <a:rPr lang="en-GB" dirty="0" smtClean="0"/>
              <a:t>5 scene 1 of </a:t>
            </a:r>
            <a:r>
              <a:rPr lang="en-GB" i="1" dirty="0"/>
              <a:t>Macbeth</a:t>
            </a:r>
            <a:r>
              <a:rPr lang="en-GB" dirty="0"/>
              <a:t>. What is the state of </a:t>
            </a:r>
            <a:r>
              <a:rPr lang="en-GB" i="1" dirty="0" smtClean="0"/>
              <a:t>Lady</a:t>
            </a:r>
            <a:r>
              <a:rPr lang="en-GB" dirty="0" smtClean="0"/>
              <a:t> </a:t>
            </a:r>
            <a:r>
              <a:rPr lang="en-GB" i="1" dirty="0" smtClean="0"/>
              <a:t>Macbeth’s </a:t>
            </a:r>
            <a:r>
              <a:rPr lang="en-GB" dirty="0"/>
              <a:t>mind? </a:t>
            </a:r>
          </a:p>
          <a:p>
            <a:r>
              <a:rPr lang="en-GB" dirty="0"/>
              <a:t>Which words and phrases are most effective in showing </a:t>
            </a:r>
            <a:r>
              <a:rPr lang="en-GB" dirty="0" smtClean="0"/>
              <a:t>her </a:t>
            </a:r>
            <a:r>
              <a:rPr lang="en-GB" dirty="0"/>
              <a:t>state of mind? </a:t>
            </a:r>
            <a:endParaRPr lang="en-GB" dirty="0" smtClean="0"/>
          </a:p>
          <a:p>
            <a:r>
              <a:rPr lang="en-GB" dirty="0" smtClean="0"/>
              <a:t>How would an audience feel about her in this scene? </a:t>
            </a:r>
            <a:endParaRPr lang="en-GB" dirty="0"/>
          </a:p>
        </p:txBody>
      </p:sp>
      <p:pic>
        <p:nvPicPr>
          <p:cNvPr id="4" name="Picture 2" descr="http://upload.wikimedia.org/wikipedia/commons/thumb/7/7d/Johann_Heinrich_F%C3%BCssli_030.jpg/220px-Johann_Heinrich_F%C3%BCssli_030.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4" y="3429000"/>
            <a:ext cx="2180976" cy="306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188686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330824" cy="1143000"/>
          </a:xfrm>
          <a:solidFill>
            <a:schemeClr val="bg1"/>
          </a:solidFill>
        </p:spPr>
        <p:txBody>
          <a:bodyPr>
            <a:normAutofit fontScale="90000"/>
          </a:bodyPr>
          <a:lstStyle/>
          <a:p>
            <a:r>
              <a:rPr lang="en-GB" dirty="0" smtClean="0"/>
              <a:t>Exploring Female Characters </a:t>
            </a:r>
            <a:endParaRPr lang="en-GB" dirty="0"/>
          </a:p>
        </p:txBody>
      </p:sp>
      <p:sp>
        <p:nvSpPr>
          <p:cNvPr id="3" name="Content Placeholder 2"/>
          <p:cNvSpPr>
            <a:spLocks noGrp="1"/>
          </p:cNvSpPr>
          <p:nvPr>
            <p:ph idx="1"/>
          </p:nvPr>
        </p:nvSpPr>
        <p:spPr>
          <a:xfrm>
            <a:off x="457200" y="1844824"/>
            <a:ext cx="8229600" cy="4248472"/>
          </a:xfrm>
          <a:solidFill>
            <a:schemeClr val="bg1"/>
          </a:solidFill>
        </p:spPr>
        <p:txBody>
          <a:bodyPr>
            <a:normAutofit/>
          </a:bodyPr>
          <a:lstStyle/>
          <a:p>
            <a:r>
              <a:rPr lang="en-GB" dirty="0" smtClean="0"/>
              <a:t>Women in Shakespeare’s plays are either characterised as meek and mild or ambitious and devious </a:t>
            </a:r>
          </a:p>
          <a:p>
            <a:r>
              <a:rPr lang="en-GB" dirty="0" smtClean="0"/>
              <a:t>Shakespeare sees dominant women as evil, unnatural and destructive as many other men did in the 16th and 17th centuries</a:t>
            </a:r>
          </a:p>
          <a:p>
            <a:r>
              <a:rPr lang="en-GB" dirty="0" smtClean="0"/>
              <a:t>Shakespeare feels they must be punished and this is what we see throughout this play</a:t>
            </a:r>
          </a:p>
        </p:txBody>
      </p:sp>
      <p:pic>
        <p:nvPicPr>
          <p:cNvPr id="4" name="Picture 2" descr="http://internetshakespeare.uvic.ca/media/sip/companies/MET/MET_2005_mac/still6_standar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0"/>
            <a:ext cx="2747450" cy="16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626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GB" sz="2800" u="sng" dirty="0" smtClean="0">
                <a:latin typeface="Comic Sans MS" pitchFamily="66" charset="0"/>
              </a:rPr>
              <a:t>let’s examine the audiences perception of women at the time</a:t>
            </a:r>
            <a:endParaRPr lang="en-US" sz="2800" u="sng" dirty="0" smtClean="0">
              <a:latin typeface="Comic Sans MS" pitchFamily="66" charset="0"/>
            </a:endParaRPr>
          </a:p>
        </p:txBody>
      </p:sp>
      <p:pic>
        <p:nvPicPr>
          <p:cNvPr id="3075" name="Picture 3" descr="macbeth_and_lady_macbeth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113" y="2565400"/>
            <a:ext cx="2951162" cy="237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Line 4"/>
          <p:cNvSpPr>
            <a:spLocks noChangeShapeType="1"/>
          </p:cNvSpPr>
          <p:nvPr/>
        </p:nvSpPr>
        <p:spPr bwMode="auto">
          <a:xfrm flipH="1">
            <a:off x="1331913" y="3789363"/>
            <a:ext cx="1439862"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77" name="Text Box 5"/>
          <p:cNvSpPr txBox="1">
            <a:spLocks noChangeArrowheads="1"/>
          </p:cNvSpPr>
          <p:nvPr/>
        </p:nvSpPr>
        <p:spPr bwMode="auto">
          <a:xfrm>
            <a:off x="250825" y="2708275"/>
            <a:ext cx="2449513"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b="1" dirty="0">
                <a:solidFill>
                  <a:schemeClr val="hlink"/>
                </a:solidFill>
                <a:latin typeface="Comic Sans MS" pitchFamily="66" charset="0"/>
              </a:rPr>
              <a:t>Dominated by their father and then their husbands.</a:t>
            </a:r>
            <a:endParaRPr lang="en-US" b="1" dirty="0">
              <a:solidFill>
                <a:schemeClr val="hlink"/>
              </a:solidFill>
              <a:latin typeface="Comic Sans MS" pitchFamily="66" charset="0"/>
            </a:endParaRPr>
          </a:p>
        </p:txBody>
      </p:sp>
      <p:sp>
        <p:nvSpPr>
          <p:cNvPr id="3078" name="Line 6"/>
          <p:cNvSpPr>
            <a:spLocks noChangeShapeType="1"/>
          </p:cNvSpPr>
          <p:nvPr/>
        </p:nvSpPr>
        <p:spPr bwMode="auto">
          <a:xfrm flipV="1">
            <a:off x="6156325" y="3644900"/>
            <a:ext cx="1439863" cy="15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79" name="Rectangle 7"/>
          <p:cNvSpPr>
            <a:spLocks noGrp="1" noChangeArrowheads="1"/>
          </p:cNvSpPr>
          <p:nvPr>
            <p:ph type="body" idx="1"/>
          </p:nvPr>
        </p:nvSpPr>
        <p:spPr>
          <a:xfrm>
            <a:off x="8604250" y="6226175"/>
            <a:ext cx="93663" cy="73025"/>
          </a:xfrm>
        </p:spPr>
        <p:txBody>
          <a:bodyPr>
            <a:normAutofit fontScale="25000" lnSpcReduction="20000"/>
          </a:bodyPr>
          <a:lstStyle/>
          <a:p>
            <a:pPr eaLnBrk="1" hangingPunct="1">
              <a:lnSpc>
                <a:spcPct val="80000"/>
              </a:lnSpc>
              <a:spcBef>
                <a:spcPct val="50000"/>
              </a:spcBef>
              <a:buFontTx/>
              <a:buNone/>
            </a:pPr>
            <a:endParaRPr lang="en-US" sz="800" b="1" smtClean="0"/>
          </a:p>
        </p:txBody>
      </p:sp>
      <p:sp>
        <p:nvSpPr>
          <p:cNvPr id="3080" name="Text Box 8"/>
          <p:cNvSpPr txBox="1">
            <a:spLocks noChangeArrowheads="1"/>
          </p:cNvSpPr>
          <p:nvPr/>
        </p:nvSpPr>
        <p:spPr bwMode="auto">
          <a:xfrm>
            <a:off x="6694488" y="2349500"/>
            <a:ext cx="2449512"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b="1" dirty="0">
                <a:solidFill>
                  <a:schemeClr val="folHlink"/>
                </a:solidFill>
                <a:latin typeface="Comic Sans MS" pitchFamily="66" charset="0"/>
              </a:rPr>
              <a:t>No say in the finer details of married life; money, land etc.</a:t>
            </a:r>
            <a:endParaRPr lang="en-US" b="1" dirty="0">
              <a:solidFill>
                <a:schemeClr val="folHlink"/>
              </a:solidFill>
              <a:latin typeface="Comic Sans MS" pitchFamily="66" charset="0"/>
            </a:endParaRPr>
          </a:p>
        </p:txBody>
      </p:sp>
      <p:sp>
        <p:nvSpPr>
          <p:cNvPr id="3081" name="Line 9"/>
          <p:cNvSpPr>
            <a:spLocks noChangeShapeType="1"/>
          </p:cNvSpPr>
          <p:nvPr/>
        </p:nvSpPr>
        <p:spPr bwMode="auto">
          <a:xfrm>
            <a:off x="6011863" y="5159375"/>
            <a:ext cx="720725" cy="9334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82" name="Text Box 10"/>
          <p:cNvSpPr txBox="1">
            <a:spLocks noChangeArrowheads="1"/>
          </p:cNvSpPr>
          <p:nvPr/>
        </p:nvSpPr>
        <p:spPr bwMode="auto">
          <a:xfrm>
            <a:off x="6732588" y="5229225"/>
            <a:ext cx="187166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b="1" dirty="0">
                <a:solidFill>
                  <a:schemeClr val="hlink"/>
                </a:solidFill>
                <a:latin typeface="Comic Sans MS" pitchFamily="66" charset="0"/>
              </a:rPr>
              <a:t>Mother &amp; care giver</a:t>
            </a:r>
            <a:r>
              <a:rPr lang="en-GB" b="1" dirty="0">
                <a:latin typeface="Comic Sans MS" pitchFamily="66" charset="0"/>
              </a:rPr>
              <a:t>.</a:t>
            </a:r>
            <a:endParaRPr lang="en-US" b="1" dirty="0">
              <a:latin typeface="Comic Sans MS" pitchFamily="66" charset="0"/>
            </a:endParaRPr>
          </a:p>
        </p:txBody>
      </p:sp>
      <p:sp>
        <p:nvSpPr>
          <p:cNvPr id="3083" name="Line 11"/>
          <p:cNvSpPr>
            <a:spLocks noChangeShapeType="1"/>
          </p:cNvSpPr>
          <p:nvPr/>
        </p:nvSpPr>
        <p:spPr bwMode="auto">
          <a:xfrm flipH="1">
            <a:off x="1979613" y="5157788"/>
            <a:ext cx="1223962" cy="863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84" name="Text Box 12"/>
          <p:cNvSpPr txBox="1">
            <a:spLocks noChangeArrowheads="1"/>
          </p:cNvSpPr>
          <p:nvPr/>
        </p:nvSpPr>
        <p:spPr bwMode="auto">
          <a:xfrm>
            <a:off x="250825" y="4724400"/>
            <a:ext cx="2233613"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b="1" dirty="0">
                <a:solidFill>
                  <a:srgbClr val="FF3300"/>
                </a:solidFill>
                <a:latin typeface="Comic Sans MS" pitchFamily="66" charset="0"/>
              </a:rPr>
              <a:t>Avid follower of religion. Life is ruled by the traditions of Christianity</a:t>
            </a:r>
            <a:r>
              <a:rPr lang="en-GB" dirty="0">
                <a:solidFill>
                  <a:srgbClr val="FF3300"/>
                </a:solidFill>
              </a:rPr>
              <a:t>.</a:t>
            </a:r>
            <a:endParaRPr lang="en-US" dirty="0">
              <a:solidFill>
                <a:srgbClr val="FF3300"/>
              </a:solidFill>
            </a:endParaRPr>
          </a:p>
        </p:txBody>
      </p:sp>
      <p:sp>
        <p:nvSpPr>
          <p:cNvPr id="3085" name="Line 13"/>
          <p:cNvSpPr>
            <a:spLocks noChangeShapeType="1"/>
          </p:cNvSpPr>
          <p:nvPr/>
        </p:nvSpPr>
        <p:spPr bwMode="auto">
          <a:xfrm flipV="1">
            <a:off x="5292725" y="1628775"/>
            <a:ext cx="1150938" cy="5778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86" name="Text Box 14"/>
          <p:cNvSpPr txBox="1">
            <a:spLocks noChangeArrowheads="1"/>
          </p:cNvSpPr>
          <p:nvPr/>
        </p:nvSpPr>
        <p:spPr bwMode="auto">
          <a:xfrm>
            <a:off x="6588125" y="981075"/>
            <a:ext cx="2087563"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b="1" dirty="0">
                <a:solidFill>
                  <a:srgbClr val="FF3300"/>
                </a:solidFill>
                <a:latin typeface="Comic Sans MS" pitchFamily="66" charset="0"/>
              </a:rPr>
              <a:t>Completely against violence of any sorts.</a:t>
            </a:r>
            <a:endParaRPr lang="en-US" b="1" dirty="0">
              <a:solidFill>
                <a:srgbClr val="FF3300"/>
              </a:solidFill>
              <a:latin typeface="Comic Sans MS" pitchFamily="66" charset="0"/>
            </a:endParaRPr>
          </a:p>
        </p:txBody>
      </p:sp>
      <p:sp>
        <p:nvSpPr>
          <p:cNvPr id="3087" name="Line 15"/>
          <p:cNvSpPr>
            <a:spLocks noChangeShapeType="1"/>
          </p:cNvSpPr>
          <p:nvPr/>
        </p:nvSpPr>
        <p:spPr bwMode="auto">
          <a:xfrm flipH="1" flipV="1">
            <a:off x="2484438" y="1484313"/>
            <a:ext cx="1077912" cy="72231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88" name="Text Box 16"/>
          <p:cNvSpPr txBox="1">
            <a:spLocks noChangeArrowheads="1"/>
          </p:cNvSpPr>
          <p:nvPr/>
        </p:nvSpPr>
        <p:spPr bwMode="auto">
          <a:xfrm>
            <a:off x="684213" y="1341438"/>
            <a:ext cx="9763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3089" name="Text Box 17"/>
          <p:cNvSpPr txBox="1">
            <a:spLocks noChangeArrowheads="1"/>
          </p:cNvSpPr>
          <p:nvPr/>
        </p:nvSpPr>
        <p:spPr bwMode="auto">
          <a:xfrm>
            <a:off x="250825" y="1196975"/>
            <a:ext cx="2449513"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b="1" dirty="0">
                <a:solidFill>
                  <a:schemeClr val="folHlink"/>
                </a:solidFill>
                <a:latin typeface="Comic Sans MS" pitchFamily="66" charset="0"/>
              </a:rPr>
              <a:t>Obeyed their husband’s every decision. No influence.</a:t>
            </a:r>
            <a:endParaRPr lang="en-US" b="1" dirty="0">
              <a:solidFill>
                <a:schemeClr val="folHlink"/>
              </a:solidFill>
              <a:latin typeface="Comic Sans MS" pitchFamily="66" charset="0"/>
            </a:endParaRPr>
          </a:p>
        </p:txBody>
      </p:sp>
    </p:spTree>
    <p:extLst>
      <p:ext uri="{BB962C8B-B14F-4D97-AF65-F5344CB8AC3E}">
        <p14:creationId xmlns:p14="http://schemas.microsoft.com/office/powerpoint/2010/main" val="2724896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89"/>
                                        </p:tgtEl>
                                        <p:attrNameLst>
                                          <p:attrName>style.visibility</p:attrName>
                                        </p:attrNameLst>
                                      </p:cBhvr>
                                      <p:to>
                                        <p:strVal val="visible"/>
                                      </p:to>
                                    </p:set>
                                    <p:anim calcmode="lin" valueType="num">
                                      <p:cBhvr additive="base">
                                        <p:cTn id="7" dur="500" fill="hold"/>
                                        <p:tgtEl>
                                          <p:spTgt spid="3089"/>
                                        </p:tgtEl>
                                        <p:attrNameLst>
                                          <p:attrName>ppt_x</p:attrName>
                                        </p:attrNameLst>
                                      </p:cBhvr>
                                      <p:tavLst>
                                        <p:tav tm="0">
                                          <p:val>
                                            <p:strVal val="#ppt_x"/>
                                          </p:val>
                                        </p:tav>
                                        <p:tav tm="100000">
                                          <p:val>
                                            <p:strVal val="#ppt_x"/>
                                          </p:val>
                                        </p:tav>
                                      </p:tavLst>
                                    </p:anim>
                                    <p:anim calcmode="lin" valueType="num">
                                      <p:cBhvr additive="base">
                                        <p:cTn id="8" dur="500" fill="hold"/>
                                        <p:tgtEl>
                                          <p:spTgt spid="308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7"/>
                                        </p:tgtEl>
                                        <p:attrNameLst>
                                          <p:attrName>style.visibility</p:attrName>
                                        </p:attrNameLst>
                                      </p:cBhvr>
                                      <p:to>
                                        <p:strVal val="visible"/>
                                      </p:to>
                                    </p:set>
                                    <p:anim calcmode="lin" valueType="num">
                                      <p:cBhvr additive="base">
                                        <p:cTn id="13" dur="500" fill="hold"/>
                                        <p:tgtEl>
                                          <p:spTgt spid="3077"/>
                                        </p:tgtEl>
                                        <p:attrNameLst>
                                          <p:attrName>ppt_x</p:attrName>
                                        </p:attrNameLst>
                                      </p:cBhvr>
                                      <p:tavLst>
                                        <p:tav tm="0">
                                          <p:val>
                                            <p:strVal val="#ppt_x"/>
                                          </p:val>
                                        </p:tav>
                                        <p:tav tm="100000">
                                          <p:val>
                                            <p:strVal val="#ppt_x"/>
                                          </p:val>
                                        </p:tav>
                                      </p:tavLst>
                                    </p:anim>
                                    <p:anim calcmode="lin" valueType="num">
                                      <p:cBhvr additive="base">
                                        <p:cTn id="14" dur="500" fill="hold"/>
                                        <p:tgtEl>
                                          <p:spTgt spid="307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84"/>
                                        </p:tgtEl>
                                        <p:attrNameLst>
                                          <p:attrName>style.visibility</p:attrName>
                                        </p:attrNameLst>
                                      </p:cBhvr>
                                      <p:to>
                                        <p:strVal val="visible"/>
                                      </p:to>
                                    </p:set>
                                    <p:anim calcmode="lin" valueType="num">
                                      <p:cBhvr additive="base">
                                        <p:cTn id="19" dur="500" fill="hold"/>
                                        <p:tgtEl>
                                          <p:spTgt spid="3084"/>
                                        </p:tgtEl>
                                        <p:attrNameLst>
                                          <p:attrName>ppt_x</p:attrName>
                                        </p:attrNameLst>
                                      </p:cBhvr>
                                      <p:tavLst>
                                        <p:tav tm="0">
                                          <p:val>
                                            <p:strVal val="#ppt_x"/>
                                          </p:val>
                                        </p:tav>
                                        <p:tav tm="100000">
                                          <p:val>
                                            <p:strVal val="#ppt_x"/>
                                          </p:val>
                                        </p:tav>
                                      </p:tavLst>
                                    </p:anim>
                                    <p:anim calcmode="lin" valueType="num">
                                      <p:cBhvr additive="base">
                                        <p:cTn id="20" dur="500" fill="hold"/>
                                        <p:tgtEl>
                                          <p:spTgt spid="308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86"/>
                                        </p:tgtEl>
                                        <p:attrNameLst>
                                          <p:attrName>style.visibility</p:attrName>
                                        </p:attrNameLst>
                                      </p:cBhvr>
                                      <p:to>
                                        <p:strVal val="visible"/>
                                      </p:to>
                                    </p:set>
                                    <p:anim calcmode="lin" valueType="num">
                                      <p:cBhvr additive="base">
                                        <p:cTn id="25" dur="500" fill="hold"/>
                                        <p:tgtEl>
                                          <p:spTgt spid="3086"/>
                                        </p:tgtEl>
                                        <p:attrNameLst>
                                          <p:attrName>ppt_x</p:attrName>
                                        </p:attrNameLst>
                                      </p:cBhvr>
                                      <p:tavLst>
                                        <p:tav tm="0">
                                          <p:val>
                                            <p:strVal val="#ppt_x"/>
                                          </p:val>
                                        </p:tav>
                                        <p:tav tm="100000">
                                          <p:val>
                                            <p:strVal val="#ppt_x"/>
                                          </p:val>
                                        </p:tav>
                                      </p:tavLst>
                                    </p:anim>
                                    <p:anim calcmode="lin" valueType="num">
                                      <p:cBhvr additive="base">
                                        <p:cTn id="26" dur="500" fill="hold"/>
                                        <p:tgtEl>
                                          <p:spTgt spid="308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080"/>
                                        </p:tgtEl>
                                        <p:attrNameLst>
                                          <p:attrName>style.visibility</p:attrName>
                                        </p:attrNameLst>
                                      </p:cBhvr>
                                      <p:to>
                                        <p:strVal val="visible"/>
                                      </p:to>
                                    </p:set>
                                    <p:anim calcmode="lin" valueType="num">
                                      <p:cBhvr additive="base">
                                        <p:cTn id="31" dur="500" fill="hold"/>
                                        <p:tgtEl>
                                          <p:spTgt spid="3080"/>
                                        </p:tgtEl>
                                        <p:attrNameLst>
                                          <p:attrName>ppt_x</p:attrName>
                                        </p:attrNameLst>
                                      </p:cBhvr>
                                      <p:tavLst>
                                        <p:tav tm="0">
                                          <p:val>
                                            <p:strVal val="#ppt_x"/>
                                          </p:val>
                                        </p:tav>
                                        <p:tav tm="100000">
                                          <p:val>
                                            <p:strVal val="#ppt_x"/>
                                          </p:val>
                                        </p:tav>
                                      </p:tavLst>
                                    </p:anim>
                                    <p:anim calcmode="lin" valueType="num">
                                      <p:cBhvr additive="base">
                                        <p:cTn id="32" dur="500" fill="hold"/>
                                        <p:tgtEl>
                                          <p:spTgt spid="308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082"/>
                                        </p:tgtEl>
                                        <p:attrNameLst>
                                          <p:attrName>style.visibility</p:attrName>
                                        </p:attrNameLst>
                                      </p:cBhvr>
                                      <p:to>
                                        <p:strVal val="visible"/>
                                      </p:to>
                                    </p:set>
                                    <p:anim calcmode="lin" valueType="num">
                                      <p:cBhvr additive="base">
                                        <p:cTn id="37" dur="500" fill="hold"/>
                                        <p:tgtEl>
                                          <p:spTgt spid="3082"/>
                                        </p:tgtEl>
                                        <p:attrNameLst>
                                          <p:attrName>ppt_x</p:attrName>
                                        </p:attrNameLst>
                                      </p:cBhvr>
                                      <p:tavLst>
                                        <p:tav tm="0">
                                          <p:val>
                                            <p:strVal val="#ppt_x"/>
                                          </p:val>
                                        </p:tav>
                                        <p:tav tm="100000">
                                          <p:val>
                                            <p:strVal val="#ppt_x"/>
                                          </p:val>
                                        </p:tav>
                                      </p:tavLst>
                                    </p:anim>
                                    <p:anim calcmode="lin" valueType="num">
                                      <p:cBhvr additive="base">
                                        <p:cTn id="38" dur="500" fill="hold"/>
                                        <p:tgtEl>
                                          <p:spTgt spid="30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p:bldP spid="3080" grpId="0"/>
      <p:bldP spid="3082" grpId="0"/>
      <p:bldP spid="3084" grpId="0"/>
      <p:bldP spid="3086" grpId="0"/>
      <p:bldP spid="308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16624"/>
          </a:xfrm>
          <a:solidFill>
            <a:schemeClr val="bg1"/>
          </a:solidFill>
        </p:spPr>
        <p:txBody>
          <a:bodyPr>
            <a:normAutofit fontScale="85000" lnSpcReduction="20000"/>
          </a:bodyPr>
          <a:lstStyle/>
          <a:p>
            <a:r>
              <a:rPr lang="en-GB" dirty="0" smtClean="0">
                <a:effectLst/>
              </a:rPr>
              <a:t>Shakespeare’s presentation of women in his plays demonstrates his feelings about women and their roles in society.</a:t>
            </a:r>
          </a:p>
          <a:p>
            <a:r>
              <a:rPr lang="en-GB" dirty="0"/>
              <a:t>W</a:t>
            </a:r>
            <a:r>
              <a:rPr lang="en-GB" dirty="0" smtClean="0">
                <a:effectLst/>
              </a:rPr>
              <a:t>omen had less freedom than their male counterparts in Shakespeare's Time.</a:t>
            </a:r>
          </a:p>
          <a:p>
            <a:r>
              <a:rPr lang="en-GB" dirty="0" smtClean="0">
                <a:effectLst/>
              </a:rPr>
              <a:t>Women are never totally free in Shakespeare’s plays: if not owned by husbands and fathers, many low class characters are owned by their employers. </a:t>
            </a:r>
          </a:p>
          <a:p>
            <a:r>
              <a:rPr lang="en-GB" dirty="0" smtClean="0">
                <a:effectLst/>
              </a:rPr>
              <a:t>Women in power are treated with distrust by Shakespeare. </a:t>
            </a:r>
          </a:p>
          <a:p>
            <a:r>
              <a:rPr lang="en-GB" dirty="0" smtClean="0">
                <a:effectLst/>
              </a:rPr>
              <a:t>They have questionable morals. For example, Gertrude in </a:t>
            </a:r>
            <a:r>
              <a:rPr lang="en-GB" i="1" dirty="0" smtClean="0">
                <a:effectLst/>
              </a:rPr>
              <a:t>Hamlet</a:t>
            </a:r>
            <a:r>
              <a:rPr lang="en-GB" dirty="0" smtClean="0">
                <a:effectLst/>
              </a:rPr>
              <a:t> marries her husband’s murdering brother and Lady Macbeth coerces her husband into murder</a:t>
            </a:r>
          </a:p>
          <a:p>
            <a:r>
              <a:rPr lang="en-GB" dirty="0" smtClean="0">
                <a:effectLst/>
              </a:rPr>
              <a:t>For these women, the penalty for their scheming ways is normally death.</a:t>
            </a:r>
          </a:p>
        </p:txBody>
      </p:sp>
    </p:spTree>
    <p:extLst>
      <p:ext uri="{BB962C8B-B14F-4D97-AF65-F5344CB8AC3E}">
        <p14:creationId xmlns:p14="http://schemas.microsoft.com/office/powerpoint/2010/main" val="581058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09514567"/>
              </p:ext>
            </p:extLst>
          </p:nvPr>
        </p:nvGraphicFramePr>
        <p:xfrm>
          <a:off x="539552" y="3429000"/>
          <a:ext cx="8136904" cy="3108960"/>
        </p:xfrm>
        <a:graphic>
          <a:graphicData uri="http://schemas.openxmlformats.org/drawingml/2006/table">
            <a:tbl>
              <a:tblPr firstRow="1" bandRow="1">
                <a:tableStyleId>{5C22544A-7EE6-4342-B048-85BDC9FD1C3A}</a:tableStyleId>
              </a:tblPr>
              <a:tblGrid>
                <a:gridCol w="4068452"/>
                <a:gridCol w="4068452"/>
              </a:tblGrid>
              <a:tr h="424468">
                <a:tc>
                  <a:txBody>
                    <a:bodyPr/>
                    <a:lstStyle/>
                    <a:p>
                      <a:pPr algn="ctr"/>
                      <a:r>
                        <a:rPr lang="en-GB" sz="2400" dirty="0" smtClean="0">
                          <a:solidFill>
                            <a:schemeClr val="tx1"/>
                          </a:solidFill>
                        </a:rPr>
                        <a:t>Meek and Mild</a:t>
                      </a:r>
                      <a:endParaRPr lang="en-GB"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400" dirty="0" smtClean="0">
                          <a:solidFill>
                            <a:schemeClr val="tx1"/>
                          </a:solidFill>
                        </a:rPr>
                        <a:t>Dominant and Ambitious</a:t>
                      </a:r>
                      <a:r>
                        <a:rPr lang="en-GB" sz="2400" baseline="0" dirty="0" smtClean="0">
                          <a:solidFill>
                            <a:schemeClr val="tx1"/>
                          </a:solidFill>
                        </a:rPr>
                        <a:t> </a:t>
                      </a:r>
                      <a:endParaRPr lang="en-GB"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095812">
                <a:tc>
                  <a:txBody>
                    <a:bodyPr/>
                    <a:lstStyle/>
                    <a:p>
                      <a:r>
                        <a:rPr lang="en-GB" sz="2400" dirty="0" smtClean="0">
                          <a:solidFill>
                            <a:schemeClr val="tx1"/>
                          </a:solidFill>
                        </a:rPr>
                        <a:t>Juliet (Romeo and Juliet)</a:t>
                      </a:r>
                    </a:p>
                    <a:p>
                      <a:r>
                        <a:rPr lang="en-GB" sz="2400" dirty="0" smtClean="0">
                          <a:solidFill>
                            <a:schemeClr val="tx1"/>
                          </a:solidFill>
                        </a:rPr>
                        <a:t>Ophelia</a:t>
                      </a:r>
                      <a:r>
                        <a:rPr lang="en-GB" sz="2400" baseline="0" dirty="0" smtClean="0">
                          <a:solidFill>
                            <a:schemeClr val="tx1"/>
                          </a:solidFill>
                        </a:rPr>
                        <a:t> (Hamlet)</a:t>
                      </a:r>
                    </a:p>
                    <a:p>
                      <a:r>
                        <a:rPr lang="en-GB" sz="2400" baseline="0" dirty="0" smtClean="0">
                          <a:solidFill>
                            <a:schemeClr val="tx1"/>
                          </a:solidFill>
                        </a:rPr>
                        <a:t>Desdemona (Othello)</a:t>
                      </a:r>
                    </a:p>
                    <a:p>
                      <a:r>
                        <a:rPr lang="en-GB" sz="2400" baseline="0" dirty="0" smtClean="0">
                          <a:solidFill>
                            <a:schemeClr val="tx1"/>
                          </a:solidFill>
                        </a:rPr>
                        <a:t>Bianca (Taming of the Shrew) </a:t>
                      </a:r>
                    </a:p>
                    <a:p>
                      <a:r>
                        <a:rPr lang="en-GB" sz="2400" baseline="0" dirty="0" smtClean="0">
                          <a:solidFill>
                            <a:schemeClr val="tx1"/>
                          </a:solidFill>
                        </a:rPr>
                        <a:t>Gertrude (Hamlet) </a:t>
                      </a:r>
                    </a:p>
                    <a:p>
                      <a:r>
                        <a:rPr lang="en-GB" sz="2400" baseline="0" dirty="0" smtClean="0">
                          <a:solidFill>
                            <a:schemeClr val="tx1"/>
                          </a:solidFill>
                        </a:rPr>
                        <a:t>Miranda (The Tempest) </a:t>
                      </a:r>
                    </a:p>
                    <a:p>
                      <a:endParaRPr lang="en-GB"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dirty="0" smtClean="0">
                          <a:solidFill>
                            <a:schemeClr val="tx1"/>
                          </a:solidFill>
                        </a:rPr>
                        <a:t>Lady Macbeth (Macbeth) </a:t>
                      </a:r>
                    </a:p>
                    <a:p>
                      <a:r>
                        <a:rPr lang="en-GB" sz="2400" dirty="0" smtClean="0">
                          <a:solidFill>
                            <a:schemeClr val="tx1"/>
                          </a:solidFill>
                        </a:rPr>
                        <a:t>Catherina</a:t>
                      </a:r>
                      <a:r>
                        <a:rPr lang="en-GB" sz="2400" baseline="0" dirty="0" smtClean="0">
                          <a:solidFill>
                            <a:schemeClr val="tx1"/>
                          </a:solidFill>
                        </a:rPr>
                        <a:t> (Taming of the Shrew) </a:t>
                      </a:r>
                    </a:p>
                    <a:p>
                      <a:r>
                        <a:rPr lang="en-GB" sz="2400" baseline="0" dirty="0" smtClean="0">
                          <a:solidFill>
                            <a:schemeClr val="tx1"/>
                          </a:solidFill>
                        </a:rPr>
                        <a:t>Emilia (Othello)</a:t>
                      </a:r>
                    </a:p>
                    <a:p>
                      <a:endParaRPr lang="en-GB"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pic>
        <p:nvPicPr>
          <p:cNvPr id="2050" name="Picture 2" descr="http://img.dailymail.co.uk/i/pix/2007/12_01/KellyDM0712_228x46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
            <a:ext cx="2448272" cy="340480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the-mousetrap.net/wp-content/uploads/2012/04/m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1710" y="116632"/>
            <a:ext cx="3170690" cy="3170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3786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40768"/>
            <a:ext cx="8229600" cy="3672408"/>
          </a:xfrm>
          <a:solidFill>
            <a:schemeClr val="bg1"/>
          </a:solidFill>
          <a:ln w="76200">
            <a:solidFill>
              <a:schemeClr val="tx1"/>
            </a:solidFill>
          </a:ln>
        </p:spPr>
        <p:txBody>
          <a:bodyPr>
            <a:normAutofit fontScale="92500" lnSpcReduction="20000"/>
          </a:bodyPr>
          <a:lstStyle/>
          <a:p>
            <a:pPr marL="0" indent="0" algn="ctr">
              <a:buNone/>
            </a:pPr>
            <a:r>
              <a:rPr lang="en-GB" sz="5400" dirty="0" smtClean="0"/>
              <a:t>Compare </a:t>
            </a:r>
            <a:r>
              <a:rPr lang="en-GB" sz="5400" dirty="0"/>
              <a:t>the </a:t>
            </a:r>
            <a:r>
              <a:rPr lang="en-GB" sz="5400" dirty="0" smtClean="0"/>
              <a:t>way </a:t>
            </a:r>
            <a:r>
              <a:rPr lang="en-GB" sz="5400" dirty="0"/>
              <a:t>disturbed </a:t>
            </a:r>
            <a:r>
              <a:rPr lang="en-GB" sz="5400" dirty="0" smtClean="0"/>
              <a:t>characters are presented </a:t>
            </a:r>
            <a:r>
              <a:rPr lang="en-GB" sz="5400" dirty="0"/>
              <a:t>in </a:t>
            </a:r>
            <a:r>
              <a:rPr lang="en-GB" sz="5400" i="1" dirty="0"/>
              <a:t>Macbeth </a:t>
            </a:r>
            <a:r>
              <a:rPr lang="en-GB" sz="5400" dirty="0"/>
              <a:t>and </a:t>
            </a:r>
            <a:r>
              <a:rPr lang="en-GB" sz="5400" dirty="0" smtClean="0"/>
              <a:t>in </a:t>
            </a:r>
            <a:r>
              <a:rPr lang="en-GB" sz="5400" dirty="0"/>
              <a:t>the monologues of </a:t>
            </a:r>
            <a:endParaRPr lang="en-GB" sz="5400" dirty="0" smtClean="0"/>
          </a:p>
          <a:p>
            <a:pPr marL="0" indent="0" algn="ctr">
              <a:buNone/>
            </a:pPr>
            <a:r>
              <a:rPr lang="en-GB" sz="5400" dirty="0" smtClean="0"/>
              <a:t>Carol </a:t>
            </a:r>
            <a:r>
              <a:rPr lang="en-GB" sz="5400" dirty="0"/>
              <a:t>Ann </a:t>
            </a:r>
            <a:r>
              <a:rPr lang="en-GB" sz="5400" dirty="0" smtClean="0"/>
              <a:t>Duffy.  </a:t>
            </a:r>
            <a:r>
              <a:rPr lang="en-GB" dirty="0"/>
              <a:t>	</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470671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fontScale="90000"/>
          </a:bodyPr>
          <a:lstStyle/>
          <a:p>
            <a:r>
              <a:rPr lang="en-GB" dirty="0" smtClean="0"/>
              <a:t>Why Lady Macbeth is such an interesting character:</a:t>
            </a:r>
            <a:endParaRPr lang="en-GB" dirty="0"/>
          </a:p>
        </p:txBody>
      </p:sp>
      <p:sp>
        <p:nvSpPr>
          <p:cNvPr id="3" name="Content Placeholder 2"/>
          <p:cNvSpPr>
            <a:spLocks noGrp="1"/>
          </p:cNvSpPr>
          <p:nvPr>
            <p:ph idx="1"/>
          </p:nvPr>
        </p:nvSpPr>
        <p:spPr>
          <a:xfrm>
            <a:off x="179512" y="1600200"/>
            <a:ext cx="8784976" cy="5069160"/>
          </a:xfrm>
          <a:solidFill>
            <a:schemeClr val="bg1"/>
          </a:solidFill>
        </p:spPr>
        <p:txBody>
          <a:bodyPr>
            <a:normAutofit fontScale="77500" lnSpcReduction="20000"/>
          </a:bodyPr>
          <a:lstStyle/>
          <a:p>
            <a:pPr algn="just"/>
            <a:r>
              <a:rPr lang="en-GB" dirty="0" smtClean="0"/>
              <a:t>Lady Macbeth is one of Shakespeare’s most famous and frightening female characters. </a:t>
            </a:r>
          </a:p>
          <a:p>
            <a:pPr algn="just"/>
            <a:r>
              <a:rPr lang="en-GB" dirty="0" smtClean="0"/>
              <a:t>When we first see her, she is already plotting Duncan’s murder, and she is stronger, more ruthless, and more ambitious than her husband. </a:t>
            </a:r>
          </a:p>
          <a:p>
            <a:pPr algn="just"/>
            <a:r>
              <a:rPr lang="en-GB" dirty="0" smtClean="0"/>
              <a:t>She seems fully aware of this and knows that she will have to push Macbeth into committing murder.</a:t>
            </a:r>
          </a:p>
          <a:p>
            <a:pPr algn="just"/>
            <a:r>
              <a:rPr lang="en-GB" dirty="0" smtClean="0"/>
              <a:t>At one point, she wishes that she was not a woman so that she could do it herself. </a:t>
            </a:r>
          </a:p>
          <a:p>
            <a:pPr algn="just"/>
            <a:r>
              <a:rPr lang="en-GB" dirty="0" smtClean="0"/>
              <a:t>This theme of the relationship between gender and power is key to Lady Macbeth’s character.</a:t>
            </a:r>
          </a:p>
          <a:p>
            <a:pPr algn="just"/>
            <a:r>
              <a:rPr lang="en-GB" dirty="0" smtClean="0"/>
              <a:t>Her husband implies that she is a masculine soul inhabiting a female body, which seems to link masculinity to ambition and violence. </a:t>
            </a:r>
            <a:endParaRPr lang="en-GB" dirty="0"/>
          </a:p>
        </p:txBody>
      </p:sp>
    </p:spTree>
    <p:extLst>
      <p:ext uri="{BB962C8B-B14F-4D97-AF65-F5344CB8AC3E}">
        <p14:creationId xmlns:p14="http://schemas.microsoft.com/office/powerpoint/2010/main" val="3557946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640960" cy="6336704"/>
          </a:xfrm>
          <a:solidFill>
            <a:schemeClr val="bg1"/>
          </a:solidFill>
        </p:spPr>
        <p:txBody>
          <a:bodyPr>
            <a:normAutofit fontScale="77500" lnSpcReduction="20000"/>
          </a:bodyPr>
          <a:lstStyle/>
          <a:p>
            <a:pPr algn="just"/>
            <a:r>
              <a:rPr lang="en-GB" dirty="0" smtClean="0"/>
              <a:t>Lady Macbeth manipulates her husband with remarkable effectiveness, overriding all his objections; when he hesitates to murder, she repeatedly questions his manhood until he feels that he must commit murder to prove himself.</a:t>
            </a:r>
          </a:p>
          <a:p>
            <a:pPr algn="just"/>
            <a:r>
              <a:rPr lang="en-GB" dirty="0" smtClean="0"/>
              <a:t>Lady Macbeth’s remarkable strength of will persists through the murder of the king—it is she who steadies her husband’s nerves immediately after the crime has been committed. </a:t>
            </a:r>
          </a:p>
          <a:p>
            <a:pPr algn="just"/>
            <a:r>
              <a:rPr lang="en-GB" dirty="0" smtClean="0"/>
              <a:t>Afterward, however, she begins a slow slide into madness—just as ambition affects her more strongly than Macbeth before the crime, so does guilt plague her more strongly afterward. </a:t>
            </a:r>
          </a:p>
          <a:p>
            <a:pPr algn="just"/>
            <a:r>
              <a:rPr lang="en-GB" dirty="0" smtClean="0"/>
              <a:t>By the close of the play, she has been reduced to sleepwalking through the castle, desperately trying to wash away an invisible bloodstain. </a:t>
            </a:r>
          </a:p>
          <a:p>
            <a:pPr algn="just"/>
            <a:r>
              <a:rPr lang="en-GB" dirty="0" smtClean="0"/>
              <a:t>Once the sense of guilt takes over, Lady Macbeth’s sensitivity becomes a weakness, and she is unable to cope. </a:t>
            </a:r>
          </a:p>
          <a:p>
            <a:pPr algn="just"/>
            <a:r>
              <a:rPr lang="en-GB" dirty="0" smtClean="0"/>
              <a:t>Significantly, she (apparently) kills herself, signalling her total inability to deal with the legacy of their crimes</a:t>
            </a:r>
            <a:endParaRPr lang="en-GB" dirty="0"/>
          </a:p>
        </p:txBody>
      </p:sp>
    </p:spTree>
    <p:extLst>
      <p:ext uri="{BB962C8B-B14F-4D97-AF65-F5344CB8AC3E}">
        <p14:creationId xmlns:p14="http://schemas.microsoft.com/office/powerpoint/2010/main" val="3398020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482952" cy="1143000"/>
          </a:xfrm>
          <a:solidFill>
            <a:schemeClr val="bg1"/>
          </a:solidFill>
        </p:spPr>
        <p:txBody>
          <a:bodyPr>
            <a:normAutofit fontScale="90000"/>
          </a:bodyPr>
          <a:lstStyle/>
          <a:p>
            <a:r>
              <a:rPr lang="en-GB" dirty="0" smtClean="0"/>
              <a:t>Exploring Lady Macbeth</a:t>
            </a:r>
            <a:br>
              <a:rPr lang="en-GB" dirty="0" smtClean="0"/>
            </a:br>
            <a:r>
              <a:rPr lang="en-GB" dirty="0" smtClean="0"/>
              <a:t> – A modern audience</a:t>
            </a:r>
            <a:endParaRPr lang="en-GB" dirty="0"/>
          </a:p>
        </p:txBody>
      </p:sp>
      <p:sp>
        <p:nvSpPr>
          <p:cNvPr id="3" name="Content Placeholder 2"/>
          <p:cNvSpPr>
            <a:spLocks noGrp="1"/>
          </p:cNvSpPr>
          <p:nvPr>
            <p:ph idx="1"/>
          </p:nvPr>
        </p:nvSpPr>
        <p:spPr>
          <a:xfrm>
            <a:off x="467544" y="1916832"/>
            <a:ext cx="8229600" cy="3384376"/>
          </a:xfrm>
          <a:solidFill>
            <a:schemeClr val="bg1"/>
          </a:solidFill>
        </p:spPr>
        <p:txBody>
          <a:bodyPr>
            <a:normAutofit fontScale="92500" lnSpcReduction="20000"/>
          </a:bodyPr>
          <a:lstStyle/>
          <a:p>
            <a:r>
              <a:rPr lang="en-GB" dirty="0" smtClean="0"/>
              <a:t>Today we see ambitious dominant women as normal human beings. </a:t>
            </a:r>
          </a:p>
          <a:p>
            <a:r>
              <a:rPr lang="en-GB" dirty="0" smtClean="0"/>
              <a:t>They are respected just as other people are and even respected more because people feel that once women have their heart set on something they long for it, like Lady Macbeth and her ambition to become Queen. </a:t>
            </a:r>
            <a:br>
              <a:rPr lang="en-GB" dirty="0" smtClean="0"/>
            </a:br>
            <a:endParaRPr lang="en-GB" dirty="0"/>
          </a:p>
        </p:txBody>
      </p:sp>
      <p:pic>
        <p:nvPicPr>
          <p:cNvPr id="4" name="Picture 2" descr="http://dmaeroberts.com/pics/lady_macbet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1"/>
            <a:ext cx="2736304" cy="15992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09294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1099</Words>
  <Application>Microsoft Office PowerPoint</Application>
  <PresentationFormat>On-screen Show (4:3)</PresentationFormat>
  <Paragraphs>112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Exploring Female Characters </vt:lpstr>
      <vt:lpstr>let’s examine the audiences perception of women at the time</vt:lpstr>
      <vt:lpstr>PowerPoint Presentation</vt:lpstr>
      <vt:lpstr>PowerPoint Presentation</vt:lpstr>
      <vt:lpstr>PowerPoint Presentation</vt:lpstr>
      <vt:lpstr>Why Lady Macbeth is such an interesting character:</vt:lpstr>
      <vt:lpstr>PowerPoint Presentation</vt:lpstr>
      <vt:lpstr>Exploring Lady Macbeth  – A modern audience</vt:lpstr>
      <vt:lpstr>Act 1 Scene 5 Lady Macbeth.</vt:lpstr>
      <vt:lpstr>Act 1 Scene 5  Lady Macbeth reads a letter from Macbeth that explains his meeting with the Witches. She fears that his nature is not ruthless enough to murder Duncan and assure the completion of the witches' prophecy.  </vt:lpstr>
      <vt:lpstr>PowerPoint Presentation</vt:lpstr>
      <vt:lpstr>Language Analysis - Semantic Field Lady Macbeth’s Soliloquy </vt:lpstr>
      <vt:lpstr>How do they compare? Stereotypical? Obeying to traditional belief? USE QUOTATIONS</vt:lpstr>
      <vt:lpstr>Act 1 Scene 7</vt:lpstr>
      <vt:lpstr>PowerPoint Presentation</vt:lpstr>
      <vt:lpstr>Activity – persuasive techniques from Mrs Macbeth…</vt:lpstr>
      <vt:lpstr>Act 5 Scene 1 </vt:lpstr>
      <vt:lpstr>Unit outline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dc:creator>
  <cp:lastModifiedBy>Rebecca Connery</cp:lastModifiedBy>
  <cp:revision>12</cp:revision>
  <dcterms:created xsi:type="dcterms:W3CDTF">2012-10-13T18:52:06Z</dcterms:created>
  <dcterms:modified xsi:type="dcterms:W3CDTF">2012-12-23T13:12:44Z</dcterms:modified>
</cp:coreProperties>
</file>