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771A"/>
    <a:srgbClr val="BA76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5" autoAdjust="0"/>
    <p:restoredTop sz="94660"/>
  </p:normalViewPr>
  <p:slideViewPr>
    <p:cSldViewPr snapToGrid="0">
      <p:cViewPr varScale="1">
        <p:scale>
          <a:sx n="110" d="100"/>
          <a:sy n="110" d="100"/>
        </p:scale>
        <p:origin x="37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CAE9C-AAD9-466D-80C7-1077AB0CA6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2927D35-09CA-47CF-B0E6-51CCD47DFC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A0DEF67-D0D2-42BB-82C3-482F975F3597}"/>
              </a:ext>
            </a:extLst>
          </p:cNvPr>
          <p:cNvSpPr>
            <a:spLocks noGrp="1"/>
          </p:cNvSpPr>
          <p:nvPr>
            <p:ph type="dt" sz="half" idx="10"/>
          </p:nvPr>
        </p:nvSpPr>
        <p:spPr/>
        <p:txBody>
          <a:bodyPr/>
          <a:lstStyle/>
          <a:p>
            <a:fld id="{F4CC61A3-2AF3-49C4-A5B3-A0E526D7CB19}" type="datetimeFigureOut">
              <a:rPr lang="en-GB" smtClean="0"/>
              <a:t>09/01/2023</a:t>
            </a:fld>
            <a:endParaRPr lang="en-GB"/>
          </a:p>
        </p:txBody>
      </p:sp>
      <p:sp>
        <p:nvSpPr>
          <p:cNvPr id="5" name="Footer Placeholder 4">
            <a:extLst>
              <a:ext uri="{FF2B5EF4-FFF2-40B4-BE49-F238E27FC236}">
                <a16:creationId xmlns:a16="http://schemas.microsoft.com/office/drawing/2014/main" id="{705CCA12-D0D6-4D9B-95CA-5A5CF7351A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7EEB82C-5192-499D-B3A3-1F692DD07138}"/>
              </a:ext>
            </a:extLst>
          </p:cNvPr>
          <p:cNvSpPr>
            <a:spLocks noGrp="1"/>
          </p:cNvSpPr>
          <p:nvPr>
            <p:ph type="sldNum" sz="quarter" idx="12"/>
          </p:nvPr>
        </p:nvSpPr>
        <p:spPr/>
        <p:txBody>
          <a:bodyPr/>
          <a:lstStyle/>
          <a:p>
            <a:fld id="{8183DC40-1ADB-44A8-8335-B226A46B82F2}" type="slidenum">
              <a:rPr lang="en-GB" smtClean="0"/>
              <a:t>‹#›</a:t>
            </a:fld>
            <a:endParaRPr lang="en-GB"/>
          </a:p>
        </p:txBody>
      </p:sp>
    </p:spTree>
    <p:extLst>
      <p:ext uri="{BB962C8B-B14F-4D97-AF65-F5344CB8AC3E}">
        <p14:creationId xmlns:p14="http://schemas.microsoft.com/office/powerpoint/2010/main" val="2453441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11021-0F65-49CD-91F0-A6918400A36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F8615A3-2CD5-4133-B37A-322BFD7B7E2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734BD3-66B1-49A5-B191-5B429C4ED047}"/>
              </a:ext>
            </a:extLst>
          </p:cNvPr>
          <p:cNvSpPr>
            <a:spLocks noGrp="1"/>
          </p:cNvSpPr>
          <p:nvPr>
            <p:ph type="dt" sz="half" idx="10"/>
          </p:nvPr>
        </p:nvSpPr>
        <p:spPr/>
        <p:txBody>
          <a:bodyPr/>
          <a:lstStyle/>
          <a:p>
            <a:fld id="{F4CC61A3-2AF3-49C4-A5B3-A0E526D7CB19}" type="datetimeFigureOut">
              <a:rPr lang="en-GB" smtClean="0"/>
              <a:t>09/01/2023</a:t>
            </a:fld>
            <a:endParaRPr lang="en-GB"/>
          </a:p>
        </p:txBody>
      </p:sp>
      <p:sp>
        <p:nvSpPr>
          <p:cNvPr id="5" name="Footer Placeholder 4">
            <a:extLst>
              <a:ext uri="{FF2B5EF4-FFF2-40B4-BE49-F238E27FC236}">
                <a16:creationId xmlns:a16="http://schemas.microsoft.com/office/drawing/2014/main" id="{2393C0D2-5C42-471F-A283-B7ED0F32F53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F17B2F-345A-49F5-90A8-335E673CEBBD}"/>
              </a:ext>
            </a:extLst>
          </p:cNvPr>
          <p:cNvSpPr>
            <a:spLocks noGrp="1"/>
          </p:cNvSpPr>
          <p:nvPr>
            <p:ph type="sldNum" sz="quarter" idx="12"/>
          </p:nvPr>
        </p:nvSpPr>
        <p:spPr/>
        <p:txBody>
          <a:bodyPr/>
          <a:lstStyle/>
          <a:p>
            <a:fld id="{8183DC40-1ADB-44A8-8335-B226A46B82F2}" type="slidenum">
              <a:rPr lang="en-GB" smtClean="0"/>
              <a:t>‹#›</a:t>
            </a:fld>
            <a:endParaRPr lang="en-GB"/>
          </a:p>
        </p:txBody>
      </p:sp>
    </p:spTree>
    <p:extLst>
      <p:ext uri="{BB962C8B-B14F-4D97-AF65-F5344CB8AC3E}">
        <p14:creationId xmlns:p14="http://schemas.microsoft.com/office/powerpoint/2010/main" val="28618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6F8B65-E54E-4438-9227-CD1C7F9442C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126A802-F710-4BBD-8C1F-70010963733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F571AF-0A32-48E2-90EF-2D7511D80E56}"/>
              </a:ext>
            </a:extLst>
          </p:cNvPr>
          <p:cNvSpPr>
            <a:spLocks noGrp="1"/>
          </p:cNvSpPr>
          <p:nvPr>
            <p:ph type="dt" sz="half" idx="10"/>
          </p:nvPr>
        </p:nvSpPr>
        <p:spPr/>
        <p:txBody>
          <a:bodyPr/>
          <a:lstStyle/>
          <a:p>
            <a:fld id="{F4CC61A3-2AF3-49C4-A5B3-A0E526D7CB19}" type="datetimeFigureOut">
              <a:rPr lang="en-GB" smtClean="0"/>
              <a:t>09/01/2023</a:t>
            </a:fld>
            <a:endParaRPr lang="en-GB"/>
          </a:p>
        </p:txBody>
      </p:sp>
      <p:sp>
        <p:nvSpPr>
          <p:cNvPr id="5" name="Footer Placeholder 4">
            <a:extLst>
              <a:ext uri="{FF2B5EF4-FFF2-40B4-BE49-F238E27FC236}">
                <a16:creationId xmlns:a16="http://schemas.microsoft.com/office/drawing/2014/main" id="{E9F92C53-8507-44C1-A73C-D314EFA174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22CE3B-062A-4895-96ED-A1D25AE8AA76}"/>
              </a:ext>
            </a:extLst>
          </p:cNvPr>
          <p:cNvSpPr>
            <a:spLocks noGrp="1"/>
          </p:cNvSpPr>
          <p:nvPr>
            <p:ph type="sldNum" sz="quarter" idx="12"/>
          </p:nvPr>
        </p:nvSpPr>
        <p:spPr/>
        <p:txBody>
          <a:bodyPr/>
          <a:lstStyle/>
          <a:p>
            <a:fld id="{8183DC40-1ADB-44A8-8335-B226A46B82F2}" type="slidenum">
              <a:rPr lang="en-GB" smtClean="0"/>
              <a:t>‹#›</a:t>
            </a:fld>
            <a:endParaRPr lang="en-GB"/>
          </a:p>
        </p:txBody>
      </p:sp>
    </p:spTree>
    <p:extLst>
      <p:ext uri="{BB962C8B-B14F-4D97-AF65-F5344CB8AC3E}">
        <p14:creationId xmlns:p14="http://schemas.microsoft.com/office/powerpoint/2010/main" val="174765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43B5A-3049-4E4A-B3DF-738980754EC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0749C11-0D26-4C6D-AB5F-39273AF4998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40487C-E9C4-4020-B1ED-CD100332F933}"/>
              </a:ext>
            </a:extLst>
          </p:cNvPr>
          <p:cNvSpPr>
            <a:spLocks noGrp="1"/>
          </p:cNvSpPr>
          <p:nvPr>
            <p:ph type="dt" sz="half" idx="10"/>
          </p:nvPr>
        </p:nvSpPr>
        <p:spPr/>
        <p:txBody>
          <a:bodyPr/>
          <a:lstStyle/>
          <a:p>
            <a:fld id="{F4CC61A3-2AF3-49C4-A5B3-A0E526D7CB19}" type="datetimeFigureOut">
              <a:rPr lang="en-GB" smtClean="0"/>
              <a:t>09/01/2023</a:t>
            </a:fld>
            <a:endParaRPr lang="en-GB"/>
          </a:p>
        </p:txBody>
      </p:sp>
      <p:sp>
        <p:nvSpPr>
          <p:cNvPr id="5" name="Footer Placeholder 4">
            <a:extLst>
              <a:ext uri="{FF2B5EF4-FFF2-40B4-BE49-F238E27FC236}">
                <a16:creationId xmlns:a16="http://schemas.microsoft.com/office/drawing/2014/main" id="{B09B1921-4CB9-4A67-9200-CD9A5CA27E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44A78C-43B4-4402-BAAE-A44545F9B265}"/>
              </a:ext>
            </a:extLst>
          </p:cNvPr>
          <p:cNvSpPr>
            <a:spLocks noGrp="1"/>
          </p:cNvSpPr>
          <p:nvPr>
            <p:ph type="sldNum" sz="quarter" idx="12"/>
          </p:nvPr>
        </p:nvSpPr>
        <p:spPr/>
        <p:txBody>
          <a:bodyPr/>
          <a:lstStyle/>
          <a:p>
            <a:fld id="{8183DC40-1ADB-44A8-8335-B226A46B82F2}" type="slidenum">
              <a:rPr lang="en-GB" smtClean="0"/>
              <a:t>‹#›</a:t>
            </a:fld>
            <a:endParaRPr lang="en-GB"/>
          </a:p>
        </p:txBody>
      </p:sp>
    </p:spTree>
    <p:extLst>
      <p:ext uri="{BB962C8B-B14F-4D97-AF65-F5344CB8AC3E}">
        <p14:creationId xmlns:p14="http://schemas.microsoft.com/office/powerpoint/2010/main" val="2290136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B1C99-DE49-4BD9-A81D-A21A304D46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85A50AE-CD26-4197-B918-FD50004374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E55D6F7-5A04-44F4-93CF-1BA1656DBEF1}"/>
              </a:ext>
            </a:extLst>
          </p:cNvPr>
          <p:cNvSpPr>
            <a:spLocks noGrp="1"/>
          </p:cNvSpPr>
          <p:nvPr>
            <p:ph type="dt" sz="half" idx="10"/>
          </p:nvPr>
        </p:nvSpPr>
        <p:spPr/>
        <p:txBody>
          <a:bodyPr/>
          <a:lstStyle/>
          <a:p>
            <a:fld id="{F4CC61A3-2AF3-49C4-A5B3-A0E526D7CB19}" type="datetimeFigureOut">
              <a:rPr lang="en-GB" smtClean="0"/>
              <a:t>09/01/2023</a:t>
            </a:fld>
            <a:endParaRPr lang="en-GB"/>
          </a:p>
        </p:txBody>
      </p:sp>
      <p:sp>
        <p:nvSpPr>
          <p:cNvPr id="5" name="Footer Placeholder 4">
            <a:extLst>
              <a:ext uri="{FF2B5EF4-FFF2-40B4-BE49-F238E27FC236}">
                <a16:creationId xmlns:a16="http://schemas.microsoft.com/office/drawing/2014/main" id="{D360075E-5EDA-482C-B7D3-A0882F63983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6065D5-EC3A-48B0-A679-CF5CB7854E81}"/>
              </a:ext>
            </a:extLst>
          </p:cNvPr>
          <p:cNvSpPr>
            <a:spLocks noGrp="1"/>
          </p:cNvSpPr>
          <p:nvPr>
            <p:ph type="sldNum" sz="quarter" idx="12"/>
          </p:nvPr>
        </p:nvSpPr>
        <p:spPr/>
        <p:txBody>
          <a:bodyPr/>
          <a:lstStyle/>
          <a:p>
            <a:fld id="{8183DC40-1ADB-44A8-8335-B226A46B82F2}" type="slidenum">
              <a:rPr lang="en-GB" smtClean="0"/>
              <a:t>‹#›</a:t>
            </a:fld>
            <a:endParaRPr lang="en-GB"/>
          </a:p>
        </p:txBody>
      </p:sp>
    </p:spTree>
    <p:extLst>
      <p:ext uri="{BB962C8B-B14F-4D97-AF65-F5344CB8AC3E}">
        <p14:creationId xmlns:p14="http://schemas.microsoft.com/office/powerpoint/2010/main" val="71455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36021-C887-4512-B753-8887E1C02B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380040-7A6C-4E69-A936-F1FEB4C976F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7CA502-C7CB-4481-BDB0-E159E916D10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9D132F5-D5DD-4D10-A71F-BEEE8473BD26}"/>
              </a:ext>
            </a:extLst>
          </p:cNvPr>
          <p:cNvSpPr>
            <a:spLocks noGrp="1"/>
          </p:cNvSpPr>
          <p:nvPr>
            <p:ph type="dt" sz="half" idx="10"/>
          </p:nvPr>
        </p:nvSpPr>
        <p:spPr/>
        <p:txBody>
          <a:bodyPr/>
          <a:lstStyle/>
          <a:p>
            <a:fld id="{F4CC61A3-2AF3-49C4-A5B3-A0E526D7CB19}" type="datetimeFigureOut">
              <a:rPr lang="en-GB" smtClean="0"/>
              <a:t>09/01/2023</a:t>
            </a:fld>
            <a:endParaRPr lang="en-GB"/>
          </a:p>
        </p:txBody>
      </p:sp>
      <p:sp>
        <p:nvSpPr>
          <p:cNvPr id="6" name="Footer Placeholder 5">
            <a:extLst>
              <a:ext uri="{FF2B5EF4-FFF2-40B4-BE49-F238E27FC236}">
                <a16:creationId xmlns:a16="http://schemas.microsoft.com/office/drawing/2014/main" id="{FF675002-8B51-498D-A0D5-DAA75C737A9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143B9F-4D4D-4021-8854-FBC2CA1A7205}"/>
              </a:ext>
            </a:extLst>
          </p:cNvPr>
          <p:cNvSpPr>
            <a:spLocks noGrp="1"/>
          </p:cNvSpPr>
          <p:nvPr>
            <p:ph type="sldNum" sz="quarter" idx="12"/>
          </p:nvPr>
        </p:nvSpPr>
        <p:spPr/>
        <p:txBody>
          <a:bodyPr/>
          <a:lstStyle/>
          <a:p>
            <a:fld id="{8183DC40-1ADB-44A8-8335-B226A46B82F2}" type="slidenum">
              <a:rPr lang="en-GB" smtClean="0"/>
              <a:t>‹#›</a:t>
            </a:fld>
            <a:endParaRPr lang="en-GB"/>
          </a:p>
        </p:txBody>
      </p:sp>
    </p:spTree>
    <p:extLst>
      <p:ext uri="{BB962C8B-B14F-4D97-AF65-F5344CB8AC3E}">
        <p14:creationId xmlns:p14="http://schemas.microsoft.com/office/powerpoint/2010/main" val="789134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0DBDD-B278-4041-95C8-AD33D87A35E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49FD321-712A-44A3-8368-754D340DD0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0AF10B9-005D-4A5E-94AC-BC028BB37E6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B0311A4-08CB-488D-B46C-D5302926E0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2FCE944-14AD-41F2-AB42-359E175F307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062C5E2-2F91-48F3-9F0C-CE7F07D097E8}"/>
              </a:ext>
            </a:extLst>
          </p:cNvPr>
          <p:cNvSpPr>
            <a:spLocks noGrp="1"/>
          </p:cNvSpPr>
          <p:nvPr>
            <p:ph type="dt" sz="half" idx="10"/>
          </p:nvPr>
        </p:nvSpPr>
        <p:spPr/>
        <p:txBody>
          <a:bodyPr/>
          <a:lstStyle/>
          <a:p>
            <a:fld id="{F4CC61A3-2AF3-49C4-A5B3-A0E526D7CB19}" type="datetimeFigureOut">
              <a:rPr lang="en-GB" smtClean="0"/>
              <a:t>09/01/2023</a:t>
            </a:fld>
            <a:endParaRPr lang="en-GB"/>
          </a:p>
        </p:txBody>
      </p:sp>
      <p:sp>
        <p:nvSpPr>
          <p:cNvPr id="8" name="Footer Placeholder 7">
            <a:extLst>
              <a:ext uri="{FF2B5EF4-FFF2-40B4-BE49-F238E27FC236}">
                <a16:creationId xmlns:a16="http://schemas.microsoft.com/office/drawing/2014/main" id="{5D592CD5-4C1B-47E9-B06E-A3713BEA066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9F15125-A95B-4BA6-8313-3DFDB0463CF6}"/>
              </a:ext>
            </a:extLst>
          </p:cNvPr>
          <p:cNvSpPr>
            <a:spLocks noGrp="1"/>
          </p:cNvSpPr>
          <p:nvPr>
            <p:ph type="sldNum" sz="quarter" idx="12"/>
          </p:nvPr>
        </p:nvSpPr>
        <p:spPr/>
        <p:txBody>
          <a:bodyPr/>
          <a:lstStyle/>
          <a:p>
            <a:fld id="{8183DC40-1ADB-44A8-8335-B226A46B82F2}" type="slidenum">
              <a:rPr lang="en-GB" smtClean="0"/>
              <a:t>‹#›</a:t>
            </a:fld>
            <a:endParaRPr lang="en-GB"/>
          </a:p>
        </p:txBody>
      </p:sp>
    </p:spTree>
    <p:extLst>
      <p:ext uri="{BB962C8B-B14F-4D97-AF65-F5344CB8AC3E}">
        <p14:creationId xmlns:p14="http://schemas.microsoft.com/office/powerpoint/2010/main" val="2861708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43182-22BA-44FF-8230-468A04F1189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C0F4362-7481-4C4D-81DA-6BFE8AA06CD8}"/>
              </a:ext>
            </a:extLst>
          </p:cNvPr>
          <p:cNvSpPr>
            <a:spLocks noGrp="1"/>
          </p:cNvSpPr>
          <p:nvPr>
            <p:ph type="dt" sz="half" idx="10"/>
          </p:nvPr>
        </p:nvSpPr>
        <p:spPr/>
        <p:txBody>
          <a:bodyPr/>
          <a:lstStyle/>
          <a:p>
            <a:fld id="{F4CC61A3-2AF3-49C4-A5B3-A0E526D7CB19}" type="datetimeFigureOut">
              <a:rPr lang="en-GB" smtClean="0"/>
              <a:t>09/01/2023</a:t>
            </a:fld>
            <a:endParaRPr lang="en-GB"/>
          </a:p>
        </p:txBody>
      </p:sp>
      <p:sp>
        <p:nvSpPr>
          <p:cNvPr id="4" name="Footer Placeholder 3">
            <a:extLst>
              <a:ext uri="{FF2B5EF4-FFF2-40B4-BE49-F238E27FC236}">
                <a16:creationId xmlns:a16="http://schemas.microsoft.com/office/drawing/2014/main" id="{716BAD43-9942-4656-8ABC-B8936860873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695B52F-7303-4300-8ACE-72781BC95FEA}"/>
              </a:ext>
            </a:extLst>
          </p:cNvPr>
          <p:cNvSpPr>
            <a:spLocks noGrp="1"/>
          </p:cNvSpPr>
          <p:nvPr>
            <p:ph type="sldNum" sz="quarter" idx="12"/>
          </p:nvPr>
        </p:nvSpPr>
        <p:spPr/>
        <p:txBody>
          <a:bodyPr/>
          <a:lstStyle/>
          <a:p>
            <a:fld id="{8183DC40-1ADB-44A8-8335-B226A46B82F2}" type="slidenum">
              <a:rPr lang="en-GB" smtClean="0"/>
              <a:t>‹#›</a:t>
            </a:fld>
            <a:endParaRPr lang="en-GB"/>
          </a:p>
        </p:txBody>
      </p:sp>
    </p:spTree>
    <p:extLst>
      <p:ext uri="{BB962C8B-B14F-4D97-AF65-F5344CB8AC3E}">
        <p14:creationId xmlns:p14="http://schemas.microsoft.com/office/powerpoint/2010/main" val="2542029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FF7A70-9869-4CD3-9305-D5B611CDEA11}"/>
              </a:ext>
            </a:extLst>
          </p:cNvPr>
          <p:cNvSpPr>
            <a:spLocks noGrp="1"/>
          </p:cNvSpPr>
          <p:nvPr>
            <p:ph type="dt" sz="half" idx="10"/>
          </p:nvPr>
        </p:nvSpPr>
        <p:spPr/>
        <p:txBody>
          <a:bodyPr/>
          <a:lstStyle/>
          <a:p>
            <a:fld id="{F4CC61A3-2AF3-49C4-A5B3-A0E526D7CB19}" type="datetimeFigureOut">
              <a:rPr lang="en-GB" smtClean="0"/>
              <a:t>09/01/2023</a:t>
            </a:fld>
            <a:endParaRPr lang="en-GB"/>
          </a:p>
        </p:txBody>
      </p:sp>
      <p:sp>
        <p:nvSpPr>
          <p:cNvPr id="3" name="Footer Placeholder 2">
            <a:extLst>
              <a:ext uri="{FF2B5EF4-FFF2-40B4-BE49-F238E27FC236}">
                <a16:creationId xmlns:a16="http://schemas.microsoft.com/office/drawing/2014/main" id="{540814DB-F44C-42D7-9493-6E8D7FE443A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3A4EDC2-ED7B-492F-A3AF-64524CD98A70}"/>
              </a:ext>
            </a:extLst>
          </p:cNvPr>
          <p:cNvSpPr>
            <a:spLocks noGrp="1"/>
          </p:cNvSpPr>
          <p:nvPr>
            <p:ph type="sldNum" sz="quarter" idx="12"/>
          </p:nvPr>
        </p:nvSpPr>
        <p:spPr/>
        <p:txBody>
          <a:bodyPr/>
          <a:lstStyle/>
          <a:p>
            <a:fld id="{8183DC40-1ADB-44A8-8335-B226A46B82F2}" type="slidenum">
              <a:rPr lang="en-GB" smtClean="0"/>
              <a:t>‹#›</a:t>
            </a:fld>
            <a:endParaRPr lang="en-GB"/>
          </a:p>
        </p:txBody>
      </p:sp>
    </p:spTree>
    <p:extLst>
      <p:ext uri="{BB962C8B-B14F-4D97-AF65-F5344CB8AC3E}">
        <p14:creationId xmlns:p14="http://schemas.microsoft.com/office/powerpoint/2010/main" val="1708092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77770-5A59-40BC-ADA1-DAC67862F3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F1DFB0E-D8F0-4A1E-A6BB-DE52D7374E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C659593-DF74-4670-B89D-A519A4DAFB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0D7A2AC-9870-41EA-BA0C-7A21966D3924}"/>
              </a:ext>
            </a:extLst>
          </p:cNvPr>
          <p:cNvSpPr>
            <a:spLocks noGrp="1"/>
          </p:cNvSpPr>
          <p:nvPr>
            <p:ph type="dt" sz="half" idx="10"/>
          </p:nvPr>
        </p:nvSpPr>
        <p:spPr/>
        <p:txBody>
          <a:bodyPr/>
          <a:lstStyle/>
          <a:p>
            <a:fld id="{F4CC61A3-2AF3-49C4-A5B3-A0E526D7CB19}" type="datetimeFigureOut">
              <a:rPr lang="en-GB" smtClean="0"/>
              <a:t>09/01/2023</a:t>
            </a:fld>
            <a:endParaRPr lang="en-GB"/>
          </a:p>
        </p:txBody>
      </p:sp>
      <p:sp>
        <p:nvSpPr>
          <p:cNvPr id="6" name="Footer Placeholder 5">
            <a:extLst>
              <a:ext uri="{FF2B5EF4-FFF2-40B4-BE49-F238E27FC236}">
                <a16:creationId xmlns:a16="http://schemas.microsoft.com/office/drawing/2014/main" id="{2049F8AB-08B7-4DCB-A2D5-24C3A52F56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FA83701-A7BA-480E-A028-C5E95308D7D0}"/>
              </a:ext>
            </a:extLst>
          </p:cNvPr>
          <p:cNvSpPr>
            <a:spLocks noGrp="1"/>
          </p:cNvSpPr>
          <p:nvPr>
            <p:ph type="sldNum" sz="quarter" idx="12"/>
          </p:nvPr>
        </p:nvSpPr>
        <p:spPr/>
        <p:txBody>
          <a:bodyPr/>
          <a:lstStyle/>
          <a:p>
            <a:fld id="{8183DC40-1ADB-44A8-8335-B226A46B82F2}" type="slidenum">
              <a:rPr lang="en-GB" smtClean="0"/>
              <a:t>‹#›</a:t>
            </a:fld>
            <a:endParaRPr lang="en-GB"/>
          </a:p>
        </p:txBody>
      </p:sp>
    </p:spTree>
    <p:extLst>
      <p:ext uri="{BB962C8B-B14F-4D97-AF65-F5344CB8AC3E}">
        <p14:creationId xmlns:p14="http://schemas.microsoft.com/office/powerpoint/2010/main" val="3907220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4A6A4-ED06-4311-BA3F-9487CC3716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9966C32-6D88-4055-B939-D1EBA9C242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8F686A8-66F8-47D1-8EE5-89BE32CB0D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473B962-CF32-4388-9D20-3BD442E48E79}"/>
              </a:ext>
            </a:extLst>
          </p:cNvPr>
          <p:cNvSpPr>
            <a:spLocks noGrp="1"/>
          </p:cNvSpPr>
          <p:nvPr>
            <p:ph type="dt" sz="half" idx="10"/>
          </p:nvPr>
        </p:nvSpPr>
        <p:spPr/>
        <p:txBody>
          <a:bodyPr/>
          <a:lstStyle/>
          <a:p>
            <a:fld id="{F4CC61A3-2AF3-49C4-A5B3-A0E526D7CB19}" type="datetimeFigureOut">
              <a:rPr lang="en-GB" smtClean="0"/>
              <a:t>09/01/2023</a:t>
            </a:fld>
            <a:endParaRPr lang="en-GB"/>
          </a:p>
        </p:txBody>
      </p:sp>
      <p:sp>
        <p:nvSpPr>
          <p:cNvPr id="6" name="Footer Placeholder 5">
            <a:extLst>
              <a:ext uri="{FF2B5EF4-FFF2-40B4-BE49-F238E27FC236}">
                <a16:creationId xmlns:a16="http://schemas.microsoft.com/office/drawing/2014/main" id="{5BBB969E-A5C8-43F8-9930-50D880C9C9C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22C5DE-C35A-4ABE-94D6-96800BA7CD7C}"/>
              </a:ext>
            </a:extLst>
          </p:cNvPr>
          <p:cNvSpPr>
            <a:spLocks noGrp="1"/>
          </p:cNvSpPr>
          <p:nvPr>
            <p:ph type="sldNum" sz="quarter" idx="12"/>
          </p:nvPr>
        </p:nvSpPr>
        <p:spPr/>
        <p:txBody>
          <a:bodyPr/>
          <a:lstStyle/>
          <a:p>
            <a:fld id="{8183DC40-1ADB-44A8-8335-B226A46B82F2}" type="slidenum">
              <a:rPr lang="en-GB" smtClean="0"/>
              <a:t>‹#›</a:t>
            </a:fld>
            <a:endParaRPr lang="en-GB"/>
          </a:p>
        </p:txBody>
      </p:sp>
    </p:spTree>
    <p:extLst>
      <p:ext uri="{BB962C8B-B14F-4D97-AF65-F5344CB8AC3E}">
        <p14:creationId xmlns:p14="http://schemas.microsoft.com/office/powerpoint/2010/main" val="658462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41BF85-A073-4F91-A62C-ED07416EA8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1E6F8DE-1E2F-47CF-9BC3-81B5745F8A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1D2756-E957-4609-8F16-0607233DAC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CC61A3-2AF3-49C4-A5B3-A0E526D7CB19}" type="datetimeFigureOut">
              <a:rPr lang="en-GB" smtClean="0"/>
              <a:t>09/01/2023</a:t>
            </a:fld>
            <a:endParaRPr lang="en-GB"/>
          </a:p>
        </p:txBody>
      </p:sp>
      <p:sp>
        <p:nvSpPr>
          <p:cNvPr id="5" name="Footer Placeholder 4">
            <a:extLst>
              <a:ext uri="{FF2B5EF4-FFF2-40B4-BE49-F238E27FC236}">
                <a16:creationId xmlns:a16="http://schemas.microsoft.com/office/drawing/2014/main" id="{58CDE895-DEEB-4B4D-8E8F-40F0B8DCA3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CAA653C-A110-44E1-9CDF-6E98D3C25B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83DC40-1ADB-44A8-8335-B226A46B82F2}" type="slidenum">
              <a:rPr lang="en-GB" smtClean="0"/>
              <a:t>‹#›</a:t>
            </a:fld>
            <a:endParaRPr lang="en-GB"/>
          </a:p>
        </p:txBody>
      </p:sp>
    </p:spTree>
    <p:extLst>
      <p:ext uri="{BB962C8B-B14F-4D97-AF65-F5344CB8AC3E}">
        <p14:creationId xmlns:p14="http://schemas.microsoft.com/office/powerpoint/2010/main" val="268867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Landscape, Scotland, Isle Of Skye, Old Man Of Storr">
            <a:extLst>
              <a:ext uri="{FF2B5EF4-FFF2-40B4-BE49-F238E27FC236}">
                <a16:creationId xmlns:a16="http://schemas.microsoft.com/office/drawing/2014/main" id="{622E9D12-4808-4EF4-BCBB-751BE36777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AABA3120-BB02-4B74-AF35-9878DC536DEB}"/>
              </a:ext>
            </a:extLst>
          </p:cNvPr>
          <p:cNvSpPr/>
          <p:nvPr/>
        </p:nvSpPr>
        <p:spPr>
          <a:xfrm>
            <a:off x="183931" y="165538"/>
            <a:ext cx="11824138" cy="6526924"/>
          </a:xfrm>
          <a:prstGeom prst="rect">
            <a:avLst/>
          </a:prstGeom>
          <a:solidFill>
            <a:schemeClr val="bg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FC7924E8-9FB6-4EC6-8D4D-E0BB31DF1B34}"/>
              </a:ext>
            </a:extLst>
          </p:cNvPr>
          <p:cNvSpPr txBox="1"/>
          <p:nvPr/>
        </p:nvSpPr>
        <p:spPr>
          <a:xfrm>
            <a:off x="183931" y="3877232"/>
            <a:ext cx="12192000" cy="1015663"/>
          </a:xfrm>
          <a:prstGeom prst="rect">
            <a:avLst/>
          </a:prstGeom>
          <a:solidFill>
            <a:srgbClr val="AF771A"/>
          </a:solidFill>
        </p:spPr>
        <p:txBody>
          <a:bodyPr wrap="square" rtlCol="0">
            <a:spAutoFit/>
          </a:bodyPr>
          <a:lstStyle/>
          <a:p>
            <a:pPr algn="ctr"/>
            <a:r>
              <a:rPr lang="en-GB" sz="6000" dirty="0">
                <a:latin typeface="Copperplate Gothic Light" panose="020E0507020206020404" pitchFamily="34" charset="0"/>
              </a:rPr>
              <a:t>Macbeth Character Lesson </a:t>
            </a:r>
          </a:p>
        </p:txBody>
      </p:sp>
      <p:pic>
        <p:nvPicPr>
          <p:cNvPr id="1030" name="Picture 6" descr="Statue, Red Sky, Crown, King Lear, Stratford Upon Avon">
            <a:extLst>
              <a:ext uri="{FF2B5EF4-FFF2-40B4-BE49-F238E27FC236}">
                <a16:creationId xmlns:a16="http://schemas.microsoft.com/office/drawing/2014/main" id="{8D734097-4303-451E-BF28-1B31CB0B4B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9501" y="537053"/>
            <a:ext cx="4452998" cy="296866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3088CBC7-3F12-4261-AAAC-6A698C2B8BD5}"/>
              </a:ext>
            </a:extLst>
          </p:cNvPr>
          <p:cNvSpPr txBox="1"/>
          <p:nvPr/>
        </p:nvSpPr>
        <p:spPr>
          <a:xfrm>
            <a:off x="569494" y="5007848"/>
            <a:ext cx="11053011" cy="1569660"/>
          </a:xfrm>
          <a:prstGeom prst="rect">
            <a:avLst/>
          </a:prstGeom>
          <a:noFill/>
        </p:spPr>
        <p:txBody>
          <a:bodyPr wrap="square" rtlCol="0">
            <a:spAutoFit/>
          </a:bodyPr>
          <a:lstStyle/>
          <a:p>
            <a:r>
              <a:rPr lang="en-GB" sz="2400" b="1" dirty="0"/>
              <a:t>ALL</a:t>
            </a:r>
            <a:r>
              <a:rPr lang="en-GB" sz="2400" dirty="0"/>
              <a:t>: Be able to use a minimum of three adjectives to describe the character of Macbeth and be able to explain why these are applicable.  </a:t>
            </a:r>
          </a:p>
          <a:p>
            <a:r>
              <a:rPr lang="en-GB" sz="2400" b="1" dirty="0"/>
              <a:t>MOST</a:t>
            </a:r>
            <a:r>
              <a:rPr lang="en-GB" sz="2400" dirty="0"/>
              <a:t>: To understand how the character of Macbeth changes throughout the play. </a:t>
            </a:r>
          </a:p>
          <a:p>
            <a:r>
              <a:rPr lang="en-GB" sz="2400" b="1" dirty="0"/>
              <a:t>SOME</a:t>
            </a:r>
            <a:r>
              <a:rPr lang="en-GB" sz="2400" dirty="0"/>
              <a:t>: To be able to link your ideas to your understanding of context. </a:t>
            </a:r>
          </a:p>
        </p:txBody>
      </p:sp>
    </p:spTree>
    <p:extLst>
      <p:ext uri="{BB962C8B-B14F-4D97-AF65-F5344CB8AC3E}">
        <p14:creationId xmlns:p14="http://schemas.microsoft.com/office/powerpoint/2010/main" val="441068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Landscape, Scotland, Isle Of Skye, Old Man Of Storr">
            <a:extLst>
              <a:ext uri="{FF2B5EF4-FFF2-40B4-BE49-F238E27FC236}">
                <a16:creationId xmlns:a16="http://schemas.microsoft.com/office/drawing/2014/main" id="{622E9D12-4808-4EF4-BCBB-751BE36777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AABA3120-BB02-4B74-AF35-9878DC536DEB}"/>
              </a:ext>
            </a:extLst>
          </p:cNvPr>
          <p:cNvSpPr/>
          <p:nvPr/>
        </p:nvSpPr>
        <p:spPr>
          <a:xfrm>
            <a:off x="183931" y="165538"/>
            <a:ext cx="11824138" cy="6526924"/>
          </a:xfrm>
          <a:prstGeom prst="rect">
            <a:avLst/>
          </a:prstGeom>
          <a:solidFill>
            <a:schemeClr val="bg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FC7924E8-9FB6-4EC6-8D4D-E0BB31DF1B34}"/>
              </a:ext>
            </a:extLst>
          </p:cNvPr>
          <p:cNvSpPr txBox="1"/>
          <p:nvPr/>
        </p:nvSpPr>
        <p:spPr>
          <a:xfrm>
            <a:off x="0" y="275897"/>
            <a:ext cx="12192000" cy="646331"/>
          </a:xfrm>
          <a:prstGeom prst="rect">
            <a:avLst/>
          </a:prstGeom>
          <a:solidFill>
            <a:srgbClr val="AF771A"/>
          </a:solidFill>
        </p:spPr>
        <p:txBody>
          <a:bodyPr wrap="square" rtlCol="0">
            <a:spAutoFit/>
          </a:bodyPr>
          <a:lstStyle/>
          <a:p>
            <a:pPr algn="ctr"/>
            <a:r>
              <a:rPr lang="en-GB" sz="3600" dirty="0">
                <a:latin typeface="Copperplate Gothic Light" panose="020E0507020206020404" pitchFamily="34" charset="0"/>
              </a:rPr>
              <a:t>Starter Task </a:t>
            </a:r>
          </a:p>
        </p:txBody>
      </p:sp>
      <p:sp>
        <p:nvSpPr>
          <p:cNvPr id="2" name="TextBox 1">
            <a:extLst>
              <a:ext uri="{FF2B5EF4-FFF2-40B4-BE49-F238E27FC236}">
                <a16:creationId xmlns:a16="http://schemas.microsoft.com/office/drawing/2014/main" id="{5655638F-60E7-437C-A3E1-DEB0DBF96417}"/>
              </a:ext>
            </a:extLst>
          </p:cNvPr>
          <p:cNvSpPr txBox="1"/>
          <p:nvPr/>
        </p:nvSpPr>
        <p:spPr>
          <a:xfrm>
            <a:off x="853965" y="936515"/>
            <a:ext cx="10484069" cy="523220"/>
          </a:xfrm>
          <a:prstGeom prst="rect">
            <a:avLst/>
          </a:prstGeom>
          <a:noFill/>
        </p:spPr>
        <p:txBody>
          <a:bodyPr wrap="square" rtlCol="0">
            <a:spAutoFit/>
          </a:bodyPr>
          <a:lstStyle/>
          <a:p>
            <a:pPr algn="ctr"/>
            <a:r>
              <a:rPr lang="en-GB" sz="2800" dirty="0"/>
              <a:t>Match these Shakespearian terms to their correct definition. </a:t>
            </a:r>
          </a:p>
        </p:txBody>
      </p:sp>
      <p:graphicFrame>
        <p:nvGraphicFramePr>
          <p:cNvPr id="3" name="Table 2">
            <a:extLst>
              <a:ext uri="{FF2B5EF4-FFF2-40B4-BE49-F238E27FC236}">
                <a16:creationId xmlns:a16="http://schemas.microsoft.com/office/drawing/2014/main" id="{FAFEE385-C9D5-4132-88B6-D4AEB0E763AF}"/>
              </a:ext>
            </a:extLst>
          </p:cNvPr>
          <p:cNvGraphicFramePr>
            <a:graphicFrameLocks noGrp="1"/>
          </p:cNvGraphicFramePr>
          <p:nvPr>
            <p:extLst>
              <p:ext uri="{D42A27DB-BD31-4B8C-83A1-F6EECF244321}">
                <p14:modId xmlns:p14="http://schemas.microsoft.com/office/powerpoint/2010/main" val="2863123117"/>
              </p:ext>
            </p:extLst>
          </p:nvPr>
        </p:nvGraphicFramePr>
        <p:xfrm>
          <a:off x="466833" y="1459735"/>
          <a:ext cx="11231182" cy="4959999"/>
        </p:xfrm>
        <a:graphic>
          <a:graphicData uri="http://schemas.openxmlformats.org/drawingml/2006/table">
            <a:tbl>
              <a:tblPr firstRow="1" bandRow="1">
                <a:tableStyleId>{073A0DAA-6AF3-43AB-8588-CEC1D06C72B9}</a:tableStyleId>
              </a:tblPr>
              <a:tblGrid>
                <a:gridCol w="3348422">
                  <a:extLst>
                    <a:ext uri="{9D8B030D-6E8A-4147-A177-3AD203B41FA5}">
                      <a16:colId xmlns:a16="http://schemas.microsoft.com/office/drawing/2014/main" val="85489683"/>
                    </a:ext>
                  </a:extLst>
                </a:gridCol>
                <a:gridCol w="7882760">
                  <a:extLst>
                    <a:ext uri="{9D8B030D-6E8A-4147-A177-3AD203B41FA5}">
                      <a16:colId xmlns:a16="http://schemas.microsoft.com/office/drawing/2014/main" val="1496120646"/>
                    </a:ext>
                  </a:extLst>
                </a:gridCol>
              </a:tblGrid>
              <a:tr h="362591">
                <a:tc>
                  <a:txBody>
                    <a:bodyPr/>
                    <a:lstStyle/>
                    <a:p>
                      <a:pPr algn="ctr"/>
                      <a:r>
                        <a:rPr lang="en-GB" dirty="0">
                          <a:latin typeface="Copperplate Gothic Light" panose="020E0507020206020404" pitchFamily="34" charset="0"/>
                        </a:rPr>
                        <a:t>Term </a:t>
                      </a:r>
                    </a:p>
                  </a:txBody>
                  <a:tcPr/>
                </a:tc>
                <a:tc>
                  <a:txBody>
                    <a:bodyPr/>
                    <a:lstStyle/>
                    <a:p>
                      <a:pPr algn="ctr"/>
                      <a:r>
                        <a:rPr lang="en-GB" dirty="0">
                          <a:latin typeface="Copperplate Gothic Light" panose="020E0507020206020404" pitchFamily="34" charset="0"/>
                        </a:rPr>
                        <a:t>Definition </a:t>
                      </a:r>
                    </a:p>
                  </a:txBody>
                  <a:tcPr/>
                </a:tc>
                <a:extLst>
                  <a:ext uri="{0D108BD9-81ED-4DB2-BD59-A6C34878D82A}">
                    <a16:rowId xmlns:a16="http://schemas.microsoft.com/office/drawing/2014/main" val="1002261881"/>
                  </a:ext>
                </a:extLst>
              </a:tr>
              <a:tr h="5104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t>Hell- kite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t>Someone who avoids giving a clear answer</a:t>
                      </a:r>
                    </a:p>
                  </a:txBody>
                  <a:tcPr/>
                </a:tc>
                <a:extLst>
                  <a:ext uri="{0D108BD9-81ED-4DB2-BD59-A6C34878D82A}">
                    <a16:rowId xmlns:a16="http://schemas.microsoft.com/office/drawing/2014/main" val="559017135"/>
                  </a:ext>
                </a:extLst>
              </a:tr>
              <a:tr h="510471">
                <a:tc>
                  <a:txBody>
                    <a:bodyPr/>
                    <a:lstStyle/>
                    <a:p>
                      <a:r>
                        <a:rPr lang="en-GB" sz="2400" dirty="0"/>
                        <a:t>Aweary</a:t>
                      </a:r>
                    </a:p>
                  </a:txBody>
                  <a:tcPr/>
                </a:tc>
                <a:tc>
                  <a:txBody>
                    <a:bodyPr/>
                    <a:lstStyle/>
                    <a:p>
                      <a:r>
                        <a:rPr lang="en-GB" sz="2400" dirty="0"/>
                        <a:t>Do </a:t>
                      </a:r>
                    </a:p>
                  </a:txBody>
                  <a:tcPr/>
                </a:tc>
                <a:extLst>
                  <a:ext uri="{0D108BD9-81ED-4DB2-BD59-A6C34878D82A}">
                    <a16:rowId xmlns:a16="http://schemas.microsoft.com/office/drawing/2014/main" val="3402905194"/>
                  </a:ext>
                </a:extLst>
              </a:tr>
              <a:tr h="510471">
                <a:tc>
                  <a:txBody>
                    <a:bodyPr/>
                    <a:lstStyle/>
                    <a:p>
                      <a:r>
                        <a:rPr lang="en-GB" sz="2400" dirty="0"/>
                        <a:t>Hither</a:t>
                      </a:r>
                    </a:p>
                  </a:txBody>
                  <a:tcPr/>
                </a:tc>
                <a:tc>
                  <a:txBody>
                    <a:bodyPr/>
                    <a:lstStyle/>
                    <a:p>
                      <a:r>
                        <a:rPr lang="en-GB" sz="2400" dirty="0"/>
                        <a:t>From now on</a:t>
                      </a:r>
                    </a:p>
                  </a:txBody>
                  <a:tcPr/>
                </a:tc>
                <a:extLst>
                  <a:ext uri="{0D108BD9-81ED-4DB2-BD59-A6C34878D82A}">
                    <a16:rowId xmlns:a16="http://schemas.microsoft.com/office/drawing/2014/main" val="849074198"/>
                  </a:ext>
                </a:extLst>
              </a:tr>
              <a:tr h="510471">
                <a:tc>
                  <a:txBody>
                    <a:bodyPr/>
                    <a:lstStyle/>
                    <a:p>
                      <a:r>
                        <a:rPr lang="en-GB" sz="2400" dirty="0"/>
                        <a:t>Knell </a:t>
                      </a:r>
                    </a:p>
                  </a:txBody>
                  <a:tcPr/>
                </a:tc>
                <a:tc>
                  <a:txBody>
                    <a:bodyPr/>
                    <a:lstStyle/>
                    <a:p>
                      <a:r>
                        <a:rPr lang="en-GB" sz="2400" dirty="0"/>
                        <a:t>Messengers </a:t>
                      </a:r>
                    </a:p>
                  </a:txBody>
                  <a:tcPr/>
                </a:tc>
                <a:extLst>
                  <a:ext uri="{0D108BD9-81ED-4DB2-BD59-A6C34878D82A}">
                    <a16:rowId xmlns:a16="http://schemas.microsoft.com/office/drawing/2014/main" val="2873990823"/>
                  </a:ext>
                </a:extLst>
              </a:tr>
              <a:tr h="510471">
                <a:tc>
                  <a:txBody>
                    <a:bodyPr/>
                    <a:lstStyle/>
                    <a:p>
                      <a:r>
                        <a:rPr lang="en-GB" sz="2400" dirty="0"/>
                        <a:t>equivocator</a:t>
                      </a:r>
                    </a:p>
                  </a:txBody>
                  <a:tcPr/>
                </a:tc>
                <a:tc>
                  <a:txBody>
                    <a:bodyPr/>
                    <a:lstStyle/>
                    <a:p>
                      <a:r>
                        <a:rPr lang="en-GB" sz="2400" dirty="0"/>
                        <a:t>Towards</a:t>
                      </a:r>
                    </a:p>
                  </a:txBody>
                  <a:tcPr/>
                </a:tc>
                <a:extLst>
                  <a:ext uri="{0D108BD9-81ED-4DB2-BD59-A6C34878D82A}">
                    <a16:rowId xmlns:a16="http://schemas.microsoft.com/office/drawing/2014/main" val="2248930011"/>
                  </a:ext>
                </a:extLst>
              </a:tr>
              <a:tr h="510471">
                <a:tc>
                  <a:txBody>
                    <a:bodyPr/>
                    <a:lstStyle/>
                    <a:p>
                      <a:r>
                        <a:rPr lang="en-GB" sz="2400" dirty="0"/>
                        <a:t>Anon </a:t>
                      </a:r>
                    </a:p>
                  </a:txBody>
                  <a:tcPr/>
                </a:tc>
                <a:tc>
                  <a:txBody>
                    <a:bodyPr/>
                    <a:lstStyle/>
                    <a:p>
                      <a:r>
                        <a:rPr lang="en-GB" sz="2400" dirty="0"/>
                        <a:t>A fierce fighter </a:t>
                      </a:r>
                    </a:p>
                  </a:txBody>
                  <a:tcPr/>
                </a:tc>
                <a:extLst>
                  <a:ext uri="{0D108BD9-81ED-4DB2-BD59-A6C34878D82A}">
                    <a16:rowId xmlns:a16="http://schemas.microsoft.com/office/drawing/2014/main" val="2589336815"/>
                  </a:ext>
                </a:extLst>
              </a:tr>
              <a:tr h="5104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i="0" kern="1200" dirty="0">
                          <a:solidFill>
                            <a:schemeClr val="dk1"/>
                          </a:solidFill>
                          <a:effectLst/>
                          <a:latin typeface="+mn-lt"/>
                          <a:ea typeface="+mn-ea"/>
                          <a:cs typeface="+mn-cs"/>
                        </a:rPr>
                        <a:t>Dost</a:t>
                      </a:r>
                      <a:endParaRPr lang="en-GB" sz="2400" dirty="0"/>
                    </a:p>
                  </a:txBody>
                  <a:tcPr/>
                </a:tc>
                <a:tc>
                  <a:txBody>
                    <a:bodyPr/>
                    <a:lstStyle/>
                    <a:p>
                      <a:r>
                        <a:rPr lang="en-GB" sz="2400" dirty="0"/>
                        <a:t>Mentally or physically fatigued </a:t>
                      </a:r>
                    </a:p>
                  </a:txBody>
                  <a:tcPr/>
                </a:tc>
                <a:extLst>
                  <a:ext uri="{0D108BD9-81ED-4DB2-BD59-A6C34878D82A}">
                    <a16:rowId xmlns:a16="http://schemas.microsoft.com/office/drawing/2014/main" val="1288135558"/>
                  </a:ext>
                </a:extLst>
              </a:tr>
              <a:tr h="5104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i="0" kern="1200" dirty="0">
                          <a:solidFill>
                            <a:schemeClr val="dk1"/>
                          </a:solidFill>
                          <a:effectLst/>
                          <a:latin typeface="+mn-lt"/>
                          <a:ea typeface="+mn-ea"/>
                          <a:cs typeface="+mn-cs"/>
                        </a:rPr>
                        <a:t>Hence</a:t>
                      </a:r>
                      <a:endParaRPr lang="en-GB" sz="2400" dirty="0"/>
                    </a:p>
                  </a:txBody>
                  <a:tcPr/>
                </a:tc>
                <a:tc>
                  <a:txBody>
                    <a:bodyPr/>
                    <a:lstStyle/>
                    <a:p>
                      <a:r>
                        <a:rPr lang="en-GB" sz="2400" dirty="0"/>
                        <a:t>The sound of a funeral bell </a:t>
                      </a:r>
                    </a:p>
                  </a:txBody>
                  <a:tcPr/>
                </a:tc>
                <a:extLst>
                  <a:ext uri="{0D108BD9-81ED-4DB2-BD59-A6C34878D82A}">
                    <a16:rowId xmlns:a16="http://schemas.microsoft.com/office/drawing/2014/main" val="8050526"/>
                  </a:ext>
                </a:extLst>
              </a:tr>
              <a:tr h="510471">
                <a:tc>
                  <a:txBody>
                    <a:bodyPr/>
                    <a:lstStyle/>
                    <a:p>
                      <a:r>
                        <a:rPr lang="en-GB" sz="2400" dirty="0"/>
                        <a:t>Missives</a:t>
                      </a:r>
                    </a:p>
                  </a:txBody>
                  <a:tcPr/>
                </a:tc>
                <a:tc>
                  <a:txBody>
                    <a:bodyPr/>
                    <a:lstStyle/>
                    <a:p>
                      <a:r>
                        <a:rPr lang="en-GB" sz="2400" dirty="0"/>
                        <a:t> Soon </a:t>
                      </a:r>
                    </a:p>
                  </a:txBody>
                  <a:tcPr/>
                </a:tc>
                <a:extLst>
                  <a:ext uri="{0D108BD9-81ED-4DB2-BD59-A6C34878D82A}">
                    <a16:rowId xmlns:a16="http://schemas.microsoft.com/office/drawing/2014/main" val="901942413"/>
                  </a:ext>
                </a:extLst>
              </a:tr>
            </a:tbl>
          </a:graphicData>
        </a:graphic>
      </p:graphicFrame>
      <p:pic>
        <p:nvPicPr>
          <p:cNvPr id="3074" name="Picture 2" descr="Hourglass, Timer, Sand, Clock, Countdown, Deadline">
            <a:extLst>
              <a:ext uri="{FF2B5EF4-FFF2-40B4-BE49-F238E27FC236}">
                <a16:creationId xmlns:a16="http://schemas.microsoft.com/office/drawing/2014/main" id="{AD5F8DB8-4E9B-4913-8C5A-13FC5EF8B6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80005" y="3129455"/>
            <a:ext cx="2118010" cy="356300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0424057-4F2A-4FC4-8F8C-DCEEA5AB96FD}"/>
              </a:ext>
            </a:extLst>
          </p:cNvPr>
          <p:cNvSpPr txBox="1"/>
          <p:nvPr/>
        </p:nvSpPr>
        <p:spPr>
          <a:xfrm>
            <a:off x="7210186" y="3129455"/>
            <a:ext cx="2228368" cy="1200329"/>
          </a:xfrm>
          <a:prstGeom prst="rect">
            <a:avLst/>
          </a:prstGeom>
          <a:solidFill>
            <a:srgbClr val="AF771A"/>
          </a:solidFill>
        </p:spPr>
        <p:txBody>
          <a:bodyPr wrap="square" rtlCol="0">
            <a:spAutoFit/>
          </a:bodyPr>
          <a:lstStyle/>
          <a:p>
            <a:pPr algn="ctr"/>
            <a:r>
              <a:rPr lang="en-GB" sz="2400" dirty="0">
                <a:latin typeface="Copperplate Gothic Light" panose="020E0507020206020404" pitchFamily="34" charset="0"/>
              </a:rPr>
              <a:t>You have three minutes! </a:t>
            </a:r>
          </a:p>
        </p:txBody>
      </p:sp>
    </p:spTree>
    <p:extLst>
      <p:ext uri="{BB962C8B-B14F-4D97-AF65-F5344CB8AC3E}">
        <p14:creationId xmlns:p14="http://schemas.microsoft.com/office/powerpoint/2010/main" val="3889442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Landscape, Scotland, Isle Of Skye, Old Man Of Storr">
            <a:extLst>
              <a:ext uri="{FF2B5EF4-FFF2-40B4-BE49-F238E27FC236}">
                <a16:creationId xmlns:a16="http://schemas.microsoft.com/office/drawing/2014/main" id="{622E9D12-4808-4EF4-BCBB-751BE36777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AABA3120-BB02-4B74-AF35-9878DC536DEB}"/>
              </a:ext>
            </a:extLst>
          </p:cNvPr>
          <p:cNvSpPr/>
          <p:nvPr/>
        </p:nvSpPr>
        <p:spPr>
          <a:xfrm>
            <a:off x="183931" y="165538"/>
            <a:ext cx="11824138" cy="6526924"/>
          </a:xfrm>
          <a:prstGeom prst="rect">
            <a:avLst/>
          </a:prstGeom>
          <a:solidFill>
            <a:schemeClr val="bg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FC7924E8-9FB6-4EC6-8D4D-E0BB31DF1B34}"/>
              </a:ext>
            </a:extLst>
          </p:cNvPr>
          <p:cNvSpPr txBox="1"/>
          <p:nvPr/>
        </p:nvSpPr>
        <p:spPr>
          <a:xfrm>
            <a:off x="0" y="275897"/>
            <a:ext cx="12192000" cy="646331"/>
          </a:xfrm>
          <a:prstGeom prst="rect">
            <a:avLst/>
          </a:prstGeom>
          <a:solidFill>
            <a:srgbClr val="AF771A"/>
          </a:solidFill>
        </p:spPr>
        <p:txBody>
          <a:bodyPr wrap="square" rtlCol="0">
            <a:spAutoFit/>
          </a:bodyPr>
          <a:lstStyle/>
          <a:p>
            <a:pPr algn="ctr"/>
            <a:r>
              <a:rPr lang="en-GB" sz="3600" dirty="0">
                <a:latin typeface="Copperplate Gothic Light" panose="020E0507020206020404" pitchFamily="34" charset="0"/>
              </a:rPr>
              <a:t>Starter Task </a:t>
            </a:r>
          </a:p>
        </p:txBody>
      </p:sp>
      <p:sp>
        <p:nvSpPr>
          <p:cNvPr id="2" name="TextBox 1">
            <a:extLst>
              <a:ext uri="{FF2B5EF4-FFF2-40B4-BE49-F238E27FC236}">
                <a16:creationId xmlns:a16="http://schemas.microsoft.com/office/drawing/2014/main" id="{5655638F-60E7-437C-A3E1-DEB0DBF96417}"/>
              </a:ext>
            </a:extLst>
          </p:cNvPr>
          <p:cNvSpPr txBox="1"/>
          <p:nvPr/>
        </p:nvSpPr>
        <p:spPr>
          <a:xfrm>
            <a:off x="853965" y="936515"/>
            <a:ext cx="10484069" cy="523220"/>
          </a:xfrm>
          <a:prstGeom prst="rect">
            <a:avLst/>
          </a:prstGeom>
          <a:noFill/>
        </p:spPr>
        <p:txBody>
          <a:bodyPr wrap="square" rtlCol="0">
            <a:spAutoFit/>
          </a:bodyPr>
          <a:lstStyle/>
          <a:p>
            <a:pPr algn="ctr"/>
            <a:r>
              <a:rPr lang="en-GB" sz="2800" dirty="0"/>
              <a:t>Answers:</a:t>
            </a:r>
          </a:p>
        </p:txBody>
      </p:sp>
      <p:graphicFrame>
        <p:nvGraphicFramePr>
          <p:cNvPr id="3" name="Table 2">
            <a:extLst>
              <a:ext uri="{FF2B5EF4-FFF2-40B4-BE49-F238E27FC236}">
                <a16:creationId xmlns:a16="http://schemas.microsoft.com/office/drawing/2014/main" id="{FAFEE385-C9D5-4132-88B6-D4AEB0E763AF}"/>
              </a:ext>
            </a:extLst>
          </p:cNvPr>
          <p:cNvGraphicFramePr>
            <a:graphicFrameLocks noGrp="1"/>
          </p:cNvGraphicFramePr>
          <p:nvPr/>
        </p:nvGraphicFramePr>
        <p:xfrm>
          <a:off x="466833" y="1459735"/>
          <a:ext cx="11231182" cy="4959999"/>
        </p:xfrm>
        <a:graphic>
          <a:graphicData uri="http://schemas.openxmlformats.org/drawingml/2006/table">
            <a:tbl>
              <a:tblPr firstRow="1" bandRow="1">
                <a:tableStyleId>{073A0DAA-6AF3-43AB-8588-CEC1D06C72B9}</a:tableStyleId>
              </a:tblPr>
              <a:tblGrid>
                <a:gridCol w="3348422">
                  <a:extLst>
                    <a:ext uri="{9D8B030D-6E8A-4147-A177-3AD203B41FA5}">
                      <a16:colId xmlns:a16="http://schemas.microsoft.com/office/drawing/2014/main" val="85489683"/>
                    </a:ext>
                  </a:extLst>
                </a:gridCol>
                <a:gridCol w="7882760">
                  <a:extLst>
                    <a:ext uri="{9D8B030D-6E8A-4147-A177-3AD203B41FA5}">
                      <a16:colId xmlns:a16="http://schemas.microsoft.com/office/drawing/2014/main" val="1496120646"/>
                    </a:ext>
                  </a:extLst>
                </a:gridCol>
              </a:tblGrid>
              <a:tr h="362591">
                <a:tc>
                  <a:txBody>
                    <a:bodyPr/>
                    <a:lstStyle/>
                    <a:p>
                      <a:pPr algn="ctr"/>
                      <a:r>
                        <a:rPr lang="en-GB" dirty="0">
                          <a:latin typeface="Copperplate Gothic Light" panose="020E0507020206020404" pitchFamily="34" charset="0"/>
                        </a:rPr>
                        <a:t>Term </a:t>
                      </a:r>
                    </a:p>
                  </a:txBody>
                  <a:tcPr/>
                </a:tc>
                <a:tc>
                  <a:txBody>
                    <a:bodyPr/>
                    <a:lstStyle/>
                    <a:p>
                      <a:pPr algn="ctr"/>
                      <a:r>
                        <a:rPr lang="en-GB" dirty="0">
                          <a:latin typeface="Copperplate Gothic Light" panose="020E0507020206020404" pitchFamily="34" charset="0"/>
                        </a:rPr>
                        <a:t>Definition </a:t>
                      </a:r>
                    </a:p>
                  </a:txBody>
                  <a:tcPr/>
                </a:tc>
                <a:extLst>
                  <a:ext uri="{0D108BD9-81ED-4DB2-BD59-A6C34878D82A}">
                    <a16:rowId xmlns:a16="http://schemas.microsoft.com/office/drawing/2014/main" val="1002261881"/>
                  </a:ext>
                </a:extLst>
              </a:tr>
              <a:tr h="510471">
                <a:tc>
                  <a:txBody>
                    <a:bodyPr/>
                    <a:lstStyle/>
                    <a:p>
                      <a:r>
                        <a:rPr lang="en-GB" sz="2400" b="0" i="0" kern="1200" dirty="0">
                          <a:solidFill>
                            <a:schemeClr val="dk1"/>
                          </a:solidFill>
                          <a:effectLst/>
                          <a:latin typeface="+mn-lt"/>
                          <a:ea typeface="+mn-ea"/>
                          <a:cs typeface="+mn-cs"/>
                        </a:rPr>
                        <a:t>Anon</a:t>
                      </a:r>
                      <a:endParaRPr lang="en-GB" sz="2400" dirty="0"/>
                    </a:p>
                  </a:txBody>
                  <a:tcPr/>
                </a:tc>
                <a:tc>
                  <a:txBody>
                    <a:bodyPr/>
                    <a:lstStyle/>
                    <a:p>
                      <a:r>
                        <a:rPr lang="en-GB" sz="2400" dirty="0"/>
                        <a:t>Soon</a:t>
                      </a:r>
                    </a:p>
                  </a:txBody>
                  <a:tcPr/>
                </a:tc>
                <a:extLst>
                  <a:ext uri="{0D108BD9-81ED-4DB2-BD59-A6C34878D82A}">
                    <a16:rowId xmlns:a16="http://schemas.microsoft.com/office/drawing/2014/main" val="559017135"/>
                  </a:ext>
                </a:extLst>
              </a:tr>
              <a:tr h="510471">
                <a:tc>
                  <a:txBody>
                    <a:bodyPr/>
                    <a:lstStyle/>
                    <a:p>
                      <a:r>
                        <a:rPr lang="en-GB" sz="2400" b="0" i="0" kern="1200" dirty="0">
                          <a:solidFill>
                            <a:schemeClr val="dk1"/>
                          </a:solidFill>
                          <a:effectLst/>
                          <a:latin typeface="+mn-lt"/>
                          <a:ea typeface="+mn-ea"/>
                          <a:cs typeface="+mn-cs"/>
                        </a:rPr>
                        <a:t>Dost</a:t>
                      </a:r>
                      <a:endParaRPr lang="en-GB" sz="2400" dirty="0"/>
                    </a:p>
                  </a:txBody>
                  <a:tcPr/>
                </a:tc>
                <a:tc>
                  <a:txBody>
                    <a:bodyPr/>
                    <a:lstStyle/>
                    <a:p>
                      <a:r>
                        <a:rPr lang="en-GB" sz="2400" dirty="0"/>
                        <a:t>Do </a:t>
                      </a:r>
                    </a:p>
                  </a:txBody>
                  <a:tcPr/>
                </a:tc>
                <a:extLst>
                  <a:ext uri="{0D108BD9-81ED-4DB2-BD59-A6C34878D82A}">
                    <a16:rowId xmlns:a16="http://schemas.microsoft.com/office/drawing/2014/main" val="3402905194"/>
                  </a:ext>
                </a:extLst>
              </a:tr>
              <a:tr h="510471">
                <a:tc>
                  <a:txBody>
                    <a:bodyPr/>
                    <a:lstStyle/>
                    <a:p>
                      <a:r>
                        <a:rPr lang="en-GB" sz="2400" b="0" i="0" kern="1200" dirty="0">
                          <a:solidFill>
                            <a:schemeClr val="dk1"/>
                          </a:solidFill>
                          <a:effectLst/>
                          <a:latin typeface="+mn-lt"/>
                          <a:ea typeface="+mn-ea"/>
                          <a:cs typeface="+mn-cs"/>
                        </a:rPr>
                        <a:t>Hence</a:t>
                      </a:r>
                      <a:endParaRPr lang="en-GB" sz="2400" dirty="0"/>
                    </a:p>
                  </a:txBody>
                  <a:tcPr/>
                </a:tc>
                <a:tc>
                  <a:txBody>
                    <a:bodyPr/>
                    <a:lstStyle/>
                    <a:p>
                      <a:r>
                        <a:rPr lang="en-GB" sz="2400" dirty="0"/>
                        <a:t>From now on</a:t>
                      </a:r>
                    </a:p>
                  </a:txBody>
                  <a:tcPr/>
                </a:tc>
                <a:extLst>
                  <a:ext uri="{0D108BD9-81ED-4DB2-BD59-A6C34878D82A}">
                    <a16:rowId xmlns:a16="http://schemas.microsoft.com/office/drawing/2014/main" val="849074198"/>
                  </a:ext>
                </a:extLst>
              </a:tr>
              <a:tr h="510471">
                <a:tc>
                  <a:txBody>
                    <a:bodyPr/>
                    <a:lstStyle/>
                    <a:p>
                      <a:r>
                        <a:rPr lang="en-GB" sz="2400" b="0" i="0" kern="1200" dirty="0">
                          <a:solidFill>
                            <a:schemeClr val="dk1"/>
                          </a:solidFill>
                          <a:effectLst/>
                          <a:latin typeface="+mn-lt"/>
                          <a:ea typeface="+mn-ea"/>
                          <a:cs typeface="+mn-cs"/>
                        </a:rPr>
                        <a:t>Hither</a:t>
                      </a:r>
                      <a:endParaRPr lang="en-GB" sz="2400" dirty="0"/>
                    </a:p>
                  </a:txBody>
                  <a:tcPr/>
                </a:tc>
                <a:tc>
                  <a:txBody>
                    <a:bodyPr/>
                    <a:lstStyle/>
                    <a:p>
                      <a:r>
                        <a:rPr lang="en-GB" sz="2400" dirty="0"/>
                        <a:t>Towards</a:t>
                      </a:r>
                    </a:p>
                  </a:txBody>
                  <a:tcPr/>
                </a:tc>
                <a:extLst>
                  <a:ext uri="{0D108BD9-81ED-4DB2-BD59-A6C34878D82A}">
                    <a16:rowId xmlns:a16="http://schemas.microsoft.com/office/drawing/2014/main" val="2873990823"/>
                  </a:ext>
                </a:extLst>
              </a:tr>
              <a:tr h="510471">
                <a:tc>
                  <a:txBody>
                    <a:bodyPr/>
                    <a:lstStyle/>
                    <a:p>
                      <a:r>
                        <a:rPr lang="en-GB" sz="2400" dirty="0"/>
                        <a:t>equivocator</a:t>
                      </a:r>
                    </a:p>
                  </a:txBody>
                  <a:tcPr/>
                </a:tc>
                <a:tc>
                  <a:txBody>
                    <a:bodyPr/>
                    <a:lstStyle/>
                    <a:p>
                      <a:r>
                        <a:rPr lang="en-GB" sz="2400" dirty="0"/>
                        <a:t>Someone who avoids giving a clear answer </a:t>
                      </a:r>
                    </a:p>
                  </a:txBody>
                  <a:tcPr/>
                </a:tc>
                <a:extLst>
                  <a:ext uri="{0D108BD9-81ED-4DB2-BD59-A6C34878D82A}">
                    <a16:rowId xmlns:a16="http://schemas.microsoft.com/office/drawing/2014/main" val="2248930011"/>
                  </a:ext>
                </a:extLst>
              </a:tr>
              <a:tr h="510471">
                <a:tc>
                  <a:txBody>
                    <a:bodyPr/>
                    <a:lstStyle/>
                    <a:p>
                      <a:r>
                        <a:rPr lang="en-GB" sz="2400" dirty="0"/>
                        <a:t>Hell- kite</a:t>
                      </a:r>
                    </a:p>
                  </a:txBody>
                  <a:tcPr/>
                </a:tc>
                <a:tc>
                  <a:txBody>
                    <a:bodyPr/>
                    <a:lstStyle/>
                    <a:p>
                      <a:r>
                        <a:rPr lang="en-GB" sz="2400" dirty="0"/>
                        <a:t>A fierce fighter </a:t>
                      </a:r>
                    </a:p>
                  </a:txBody>
                  <a:tcPr/>
                </a:tc>
                <a:extLst>
                  <a:ext uri="{0D108BD9-81ED-4DB2-BD59-A6C34878D82A}">
                    <a16:rowId xmlns:a16="http://schemas.microsoft.com/office/drawing/2014/main" val="2589336815"/>
                  </a:ext>
                </a:extLst>
              </a:tr>
              <a:tr h="510471">
                <a:tc>
                  <a:txBody>
                    <a:bodyPr/>
                    <a:lstStyle/>
                    <a:p>
                      <a:r>
                        <a:rPr lang="en-GB" sz="2400" dirty="0"/>
                        <a:t>Aweary </a:t>
                      </a:r>
                    </a:p>
                  </a:txBody>
                  <a:tcPr/>
                </a:tc>
                <a:tc>
                  <a:txBody>
                    <a:bodyPr/>
                    <a:lstStyle/>
                    <a:p>
                      <a:r>
                        <a:rPr lang="en-GB" sz="2400" dirty="0"/>
                        <a:t>Mentally or physically fatigued </a:t>
                      </a:r>
                    </a:p>
                  </a:txBody>
                  <a:tcPr/>
                </a:tc>
                <a:extLst>
                  <a:ext uri="{0D108BD9-81ED-4DB2-BD59-A6C34878D82A}">
                    <a16:rowId xmlns:a16="http://schemas.microsoft.com/office/drawing/2014/main" val="1288135558"/>
                  </a:ext>
                </a:extLst>
              </a:tr>
              <a:tr h="510471">
                <a:tc>
                  <a:txBody>
                    <a:bodyPr/>
                    <a:lstStyle/>
                    <a:p>
                      <a:r>
                        <a:rPr lang="en-GB" sz="2400" dirty="0"/>
                        <a:t>Knell </a:t>
                      </a:r>
                    </a:p>
                  </a:txBody>
                  <a:tcPr/>
                </a:tc>
                <a:tc>
                  <a:txBody>
                    <a:bodyPr/>
                    <a:lstStyle/>
                    <a:p>
                      <a:r>
                        <a:rPr lang="en-GB" sz="2400" dirty="0"/>
                        <a:t>The sound of a funeral bell </a:t>
                      </a:r>
                    </a:p>
                  </a:txBody>
                  <a:tcPr/>
                </a:tc>
                <a:extLst>
                  <a:ext uri="{0D108BD9-81ED-4DB2-BD59-A6C34878D82A}">
                    <a16:rowId xmlns:a16="http://schemas.microsoft.com/office/drawing/2014/main" val="8050526"/>
                  </a:ext>
                </a:extLst>
              </a:tr>
              <a:tr h="510471">
                <a:tc>
                  <a:txBody>
                    <a:bodyPr/>
                    <a:lstStyle/>
                    <a:p>
                      <a:r>
                        <a:rPr lang="en-GB" sz="2400" dirty="0"/>
                        <a:t>Missives</a:t>
                      </a:r>
                    </a:p>
                  </a:txBody>
                  <a:tcPr/>
                </a:tc>
                <a:tc>
                  <a:txBody>
                    <a:bodyPr/>
                    <a:lstStyle/>
                    <a:p>
                      <a:r>
                        <a:rPr lang="en-GB" sz="2400" dirty="0"/>
                        <a:t>Messengers </a:t>
                      </a:r>
                    </a:p>
                  </a:txBody>
                  <a:tcPr/>
                </a:tc>
                <a:extLst>
                  <a:ext uri="{0D108BD9-81ED-4DB2-BD59-A6C34878D82A}">
                    <a16:rowId xmlns:a16="http://schemas.microsoft.com/office/drawing/2014/main" val="901942413"/>
                  </a:ext>
                </a:extLst>
              </a:tr>
            </a:tbl>
          </a:graphicData>
        </a:graphic>
      </p:graphicFrame>
    </p:spTree>
    <p:extLst>
      <p:ext uri="{BB962C8B-B14F-4D97-AF65-F5344CB8AC3E}">
        <p14:creationId xmlns:p14="http://schemas.microsoft.com/office/powerpoint/2010/main" val="764073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Landscape, Scotland, Isle Of Skye, Old Man Of Storr">
            <a:extLst>
              <a:ext uri="{FF2B5EF4-FFF2-40B4-BE49-F238E27FC236}">
                <a16:creationId xmlns:a16="http://schemas.microsoft.com/office/drawing/2014/main" id="{622E9D12-4808-4EF4-BCBB-751BE36777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AABA3120-BB02-4B74-AF35-9878DC536DEB}"/>
              </a:ext>
            </a:extLst>
          </p:cNvPr>
          <p:cNvSpPr/>
          <p:nvPr/>
        </p:nvSpPr>
        <p:spPr>
          <a:xfrm>
            <a:off x="183931" y="165538"/>
            <a:ext cx="11824138" cy="6526924"/>
          </a:xfrm>
          <a:prstGeom prst="rect">
            <a:avLst/>
          </a:prstGeom>
          <a:solidFill>
            <a:schemeClr val="bg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FC7924E8-9FB6-4EC6-8D4D-E0BB31DF1B34}"/>
              </a:ext>
            </a:extLst>
          </p:cNvPr>
          <p:cNvSpPr txBox="1"/>
          <p:nvPr/>
        </p:nvSpPr>
        <p:spPr>
          <a:xfrm>
            <a:off x="0" y="275897"/>
            <a:ext cx="12192000" cy="646331"/>
          </a:xfrm>
          <a:prstGeom prst="rect">
            <a:avLst/>
          </a:prstGeom>
          <a:solidFill>
            <a:srgbClr val="AF771A"/>
          </a:solidFill>
        </p:spPr>
        <p:txBody>
          <a:bodyPr wrap="square" rtlCol="0">
            <a:spAutoFit/>
          </a:bodyPr>
          <a:lstStyle/>
          <a:p>
            <a:pPr algn="ctr"/>
            <a:r>
              <a:rPr lang="en-GB" sz="3600" dirty="0">
                <a:latin typeface="Copperplate Gothic Light" panose="020E0507020206020404" pitchFamily="34" charset="0"/>
              </a:rPr>
              <a:t>Task </a:t>
            </a:r>
          </a:p>
        </p:txBody>
      </p:sp>
      <p:pic>
        <p:nvPicPr>
          <p:cNvPr id="4098" name="Picture 2" descr="Knight, Armor, Beard, Battle, Military, Warrior, War">
            <a:extLst>
              <a:ext uri="{FF2B5EF4-FFF2-40B4-BE49-F238E27FC236}">
                <a16:creationId xmlns:a16="http://schemas.microsoft.com/office/drawing/2014/main" id="{DD16A03A-0A76-426D-88A1-4E7AE6CC21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69" y="1213147"/>
            <a:ext cx="3668275" cy="5631467"/>
          </a:xfrm>
          <a:prstGeom prst="rect">
            <a:avLst/>
          </a:prstGeom>
          <a:noFill/>
          <a:extLst>
            <a:ext uri="{909E8E84-426E-40DD-AFC4-6F175D3DCCD1}">
              <a14:hiddenFill xmlns:a14="http://schemas.microsoft.com/office/drawing/2010/main">
                <a:solidFill>
                  <a:srgbClr val="FFFFFF"/>
                </a:solidFill>
              </a14:hiddenFill>
            </a:ext>
          </a:extLst>
        </p:spPr>
      </p:pic>
      <p:sp>
        <p:nvSpPr>
          <p:cNvPr id="7" name="Speech Bubble: Rectangle with Corners Rounded 6">
            <a:extLst>
              <a:ext uri="{FF2B5EF4-FFF2-40B4-BE49-F238E27FC236}">
                <a16:creationId xmlns:a16="http://schemas.microsoft.com/office/drawing/2014/main" id="{C3E72208-2C3B-4CFB-9A0F-594E5571C9D5}"/>
              </a:ext>
            </a:extLst>
          </p:cNvPr>
          <p:cNvSpPr/>
          <p:nvPr/>
        </p:nvSpPr>
        <p:spPr>
          <a:xfrm>
            <a:off x="4142389" y="1087766"/>
            <a:ext cx="7451835" cy="3105862"/>
          </a:xfrm>
          <a:prstGeom prst="wedgeRoundRectCallout">
            <a:avLst>
              <a:gd name="adj1" fmla="val -78311"/>
              <a:gd name="adj2" fmla="val 24549"/>
              <a:gd name="adj3" fmla="val 16667"/>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For brave Macbeth--well he deserves that name--</a:t>
            </a:r>
            <a:br>
              <a:rPr lang="en-GB" sz="2400" dirty="0">
                <a:solidFill>
                  <a:schemeClr val="tx1"/>
                </a:solidFill>
              </a:rPr>
            </a:br>
            <a:r>
              <a:rPr lang="en-GB" sz="2400" dirty="0">
                <a:solidFill>
                  <a:schemeClr val="tx1"/>
                </a:solidFill>
              </a:rPr>
              <a:t>Disdaining fortune, with his brandish'd steel,</a:t>
            </a:r>
            <a:br>
              <a:rPr lang="en-GB" sz="2400" dirty="0">
                <a:solidFill>
                  <a:schemeClr val="tx1"/>
                </a:solidFill>
              </a:rPr>
            </a:br>
            <a:r>
              <a:rPr lang="en-GB" sz="2400" dirty="0">
                <a:solidFill>
                  <a:schemeClr val="tx1"/>
                </a:solidFill>
              </a:rPr>
              <a:t>Which smoked with bloody execution,</a:t>
            </a:r>
            <a:br>
              <a:rPr lang="en-GB" sz="2400" dirty="0">
                <a:solidFill>
                  <a:schemeClr val="tx1"/>
                </a:solidFill>
              </a:rPr>
            </a:br>
            <a:r>
              <a:rPr lang="en-GB" sz="2400" dirty="0">
                <a:solidFill>
                  <a:schemeClr val="tx1"/>
                </a:solidFill>
              </a:rPr>
              <a:t>Like valour's minion carved out his passage</a:t>
            </a:r>
            <a:br>
              <a:rPr lang="en-GB" sz="2400" dirty="0">
                <a:solidFill>
                  <a:schemeClr val="tx1"/>
                </a:solidFill>
              </a:rPr>
            </a:br>
            <a:r>
              <a:rPr lang="en-GB" sz="2400" dirty="0">
                <a:solidFill>
                  <a:schemeClr val="tx1"/>
                </a:solidFill>
              </a:rPr>
              <a:t>Till he faced the slave;</a:t>
            </a:r>
            <a:br>
              <a:rPr lang="en-GB" sz="2400" dirty="0">
                <a:solidFill>
                  <a:schemeClr val="tx1"/>
                </a:solidFill>
              </a:rPr>
            </a:br>
            <a:r>
              <a:rPr lang="en-GB" sz="2400" dirty="0">
                <a:solidFill>
                  <a:schemeClr val="tx1"/>
                </a:solidFill>
              </a:rPr>
              <a:t>Which ne'er shook hands, nor bade farewell to him,</a:t>
            </a:r>
            <a:br>
              <a:rPr lang="en-GB" sz="2400" dirty="0">
                <a:solidFill>
                  <a:schemeClr val="tx1"/>
                </a:solidFill>
              </a:rPr>
            </a:br>
            <a:r>
              <a:rPr lang="en-GB" sz="2400" dirty="0">
                <a:solidFill>
                  <a:schemeClr val="tx1"/>
                </a:solidFill>
              </a:rPr>
              <a:t>Till he unseam'd him from the nave to the chaps,</a:t>
            </a:r>
            <a:br>
              <a:rPr lang="en-GB" sz="2400" dirty="0">
                <a:solidFill>
                  <a:schemeClr val="tx1"/>
                </a:solidFill>
              </a:rPr>
            </a:br>
            <a:r>
              <a:rPr lang="en-GB" sz="2400" dirty="0">
                <a:solidFill>
                  <a:schemeClr val="tx1"/>
                </a:solidFill>
              </a:rPr>
              <a:t>And fix'd his head upon our battlements</a:t>
            </a:r>
            <a:endParaRPr lang="en-GB" dirty="0">
              <a:solidFill>
                <a:schemeClr val="tx1"/>
              </a:solidFill>
            </a:endParaRPr>
          </a:p>
        </p:txBody>
      </p:sp>
      <p:sp>
        <p:nvSpPr>
          <p:cNvPr id="8" name="TextBox 7">
            <a:extLst>
              <a:ext uri="{FF2B5EF4-FFF2-40B4-BE49-F238E27FC236}">
                <a16:creationId xmlns:a16="http://schemas.microsoft.com/office/drawing/2014/main" id="{1C05EDA3-F098-485A-8132-1E832C50636B}"/>
              </a:ext>
            </a:extLst>
          </p:cNvPr>
          <p:cNvSpPr txBox="1"/>
          <p:nvPr/>
        </p:nvSpPr>
        <p:spPr>
          <a:xfrm>
            <a:off x="4142389" y="4535104"/>
            <a:ext cx="7200900" cy="1815882"/>
          </a:xfrm>
          <a:prstGeom prst="rect">
            <a:avLst/>
          </a:prstGeom>
          <a:solidFill>
            <a:schemeClr val="bg2">
              <a:lumMod val="25000"/>
              <a:alpha val="99000"/>
            </a:schemeClr>
          </a:solidFill>
        </p:spPr>
        <p:txBody>
          <a:bodyPr wrap="square" rtlCol="0">
            <a:spAutoFit/>
          </a:bodyPr>
          <a:lstStyle/>
          <a:p>
            <a:pPr algn="ctr"/>
            <a:r>
              <a:rPr lang="en-GB" sz="2800" dirty="0">
                <a:solidFill>
                  <a:schemeClr val="bg1"/>
                </a:solidFill>
              </a:rPr>
              <a:t>Read this description of Macbeth from Act 1 Scene 2. Make a list </a:t>
            </a:r>
            <a:r>
              <a:rPr lang="en-GB" sz="2800" b="1" dirty="0">
                <a:solidFill>
                  <a:schemeClr val="bg1"/>
                </a:solidFill>
              </a:rPr>
              <a:t>of five adjectives </a:t>
            </a:r>
            <a:r>
              <a:rPr lang="en-GB" sz="2800" dirty="0">
                <a:solidFill>
                  <a:schemeClr val="bg1"/>
                </a:solidFill>
              </a:rPr>
              <a:t>that you think best describe our first impressions of Macbeth from this extract. </a:t>
            </a:r>
          </a:p>
        </p:txBody>
      </p:sp>
    </p:spTree>
    <p:extLst>
      <p:ext uri="{BB962C8B-B14F-4D97-AF65-F5344CB8AC3E}">
        <p14:creationId xmlns:p14="http://schemas.microsoft.com/office/powerpoint/2010/main" val="3029621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Landscape, Scotland, Isle Of Skye, Old Man Of Storr">
            <a:extLst>
              <a:ext uri="{FF2B5EF4-FFF2-40B4-BE49-F238E27FC236}">
                <a16:creationId xmlns:a16="http://schemas.microsoft.com/office/drawing/2014/main" id="{622E9D12-4808-4EF4-BCBB-751BE36777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AABA3120-BB02-4B74-AF35-9878DC536DEB}"/>
              </a:ext>
            </a:extLst>
          </p:cNvPr>
          <p:cNvSpPr/>
          <p:nvPr/>
        </p:nvSpPr>
        <p:spPr>
          <a:xfrm>
            <a:off x="183931" y="165538"/>
            <a:ext cx="11824138" cy="6526924"/>
          </a:xfrm>
          <a:prstGeom prst="rect">
            <a:avLst/>
          </a:prstGeom>
          <a:solidFill>
            <a:schemeClr val="bg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FC7924E8-9FB6-4EC6-8D4D-E0BB31DF1B34}"/>
              </a:ext>
            </a:extLst>
          </p:cNvPr>
          <p:cNvSpPr txBox="1"/>
          <p:nvPr/>
        </p:nvSpPr>
        <p:spPr>
          <a:xfrm>
            <a:off x="0" y="275897"/>
            <a:ext cx="12192000" cy="646331"/>
          </a:xfrm>
          <a:prstGeom prst="rect">
            <a:avLst/>
          </a:prstGeom>
          <a:solidFill>
            <a:srgbClr val="AF771A"/>
          </a:solidFill>
        </p:spPr>
        <p:txBody>
          <a:bodyPr wrap="square" rtlCol="0">
            <a:spAutoFit/>
          </a:bodyPr>
          <a:lstStyle/>
          <a:p>
            <a:pPr algn="ctr"/>
            <a:r>
              <a:rPr lang="en-GB" sz="3600" dirty="0">
                <a:latin typeface="Copperplate Gothic Light" panose="020E0507020206020404" pitchFamily="34" charset="0"/>
              </a:rPr>
              <a:t>Task </a:t>
            </a:r>
          </a:p>
        </p:txBody>
      </p:sp>
      <p:sp>
        <p:nvSpPr>
          <p:cNvPr id="2" name="TextBox 1">
            <a:extLst>
              <a:ext uri="{FF2B5EF4-FFF2-40B4-BE49-F238E27FC236}">
                <a16:creationId xmlns:a16="http://schemas.microsoft.com/office/drawing/2014/main" id="{4B6531CD-84EA-488B-B1FC-C5277E3A6933}"/>
              </a:ext>
            </a:extLst>
          </p:cNvPr>
          <p:cNvSpPr txBox="1"/>
          <p:nvPr/>
        </p:nvSpPr>
        <p:spPr>
          <a:xfrm>
            <a:off x="344216" y="1127578"/>
            <a:ext cx="2286000" cy="5509200"/>
          </a:xfrm>
          <a:prstGeom prst="rect">
            <a:avLst/>
          </a:prstGeom>
          <a:solidFill>
            <a:schemeClr val="bg2">
              <a:lumMod val="25000"/>
            </a:schemeClr>
          </a:solidFill>
        </p:spPr>
        <p:txBody>
          <a:bodyPr wrap="square" rtlCol="0">
            <a:spAutoFit/>
          </a:bodyPr>
          <a:lstStyle/>
          <a:p>
            <a:pPr algn="ctr"/>
            <a:r>
              <a:rPr lang="en-GB" sz="2400" dirty="0">
                <a:solidFill>
                  <a:schemeClr val="bg1"/>
                </a:solidFill>
                <a:latin typeface="Copperplate Gothic Light" panose="020E0507020206020404" pitchFamily="34" charset="0"/>
              </a:rPr>
              <a:t>You Could Have Had: </a:t>
            </a:r>
          </a:p>
          <a:p>
            <a:pPr algn="ctr"/>
            <a:endParaRPr lang="en-GB" sz="2400" dirty="0">
              <a:solidFill>
                <a:schemeClr val="bg1"/>
              </a:solidFill>
            </a:endParaRPr>
          </a:p>
          <a:p>
            <a:pPr algn="ctr"/>
            <a:r>
              <a:rPr lang="en-GB" sz="2000" dirty="0">
                <a:solidFill>
                  <a:schemeClr val="bg1"/>
                </a:solidFill>
              </a:rPr>
              <a:t>Brave</a:t>
            </a:r>
          </a:p>
          <a:p>
            <a:pPr algn="ctr"/>
            <a:r>
              <a:rPr lang="en-GB" sz="2000" dirty="0">
                <a:solidFill>
                  <a:schemeClr val="bg1"/>
                </a:solidFill>
              </a:rPr>
              <a:t>Brutal</a:t>
            </a:r>
          </a:p>
          <a:p>
            <a:pPr algn="ctr"/>
            <a:r>
              <a:rPr lang="en-GB" sz="2000" dirty="0">
                <a:solidFill>
                  <a:schemeClr val="bg1"/>
                </a:solidFill>
              </a:rPr>
              <a:t>Heroic </a:t>
            </a:r>
          </a:p>
          <a:p>
            <a:pPr algn="ctr"/>
            <a:r>
              <a:rPr lang="en-GB" sz="2000" dirty="0">
                <a:solidFill>
                  <a:schemeClr val="bg1"/>
                </a:solidFill>
              </a:rPr>
              <a:t>Bold</a:t>
            </a:r>
          </a:p>
          <a:p>
            <a:pPr algn="ctr"/>
            <a:r>
              <a:rPr lang="en-GB" sz="2000" dirty="0">
                <a:solidFill>
                  <a:schemeClr val="bg1"/>
                </a:solidFill>
              </a:rPr>
              <a:t>Daring</a:t>
            </a:r>
          </a:p>
          <a:p>
            <a:pPr algn="ctr"/>
            <a:r>
              <a:rPr lang="en-GB" sz="2000" dirty="0">
                <a:solidFill>
                  <a:schemeClr val="bg1"/>
                </a:solidFill>
              </a:rPr>
              <a:t>Fearless</a:t>
            </a:r>
          </a:p>
          <a:p>
            <a:pPr algn="ctr"/>
            <a:r>
              <a:rPr lang="en-GB" sz="2000" dirty="0">
                <a:solidFill>
                  <a:schemeClr val="bg1"/>
                </a:solidFill>
              </a:rPr>
              <a:t>Valliant</a:t>
            </a:r>
          </a:p>
          <a:p>
            <a:pPr algn="ctr"/>
            <a:r>
              <a:rPr lang="en-GB" sz="2000" dirty="0">
                <a:solidFill>
                  <a:schemeClr val="bg1"/>
                </a:solidFill>
              </a:rPr>
              <a:t>Courageous</a:t>
            </a:r>
          </a:p>
          <a:p>
            <a:pPr algn="ctr"/>
            <a:r>
              <a:rPr lang="en-GB" sz="2000" dirty="0">
                <a:solidFill>
                  <a:schemeClr val="bg1"/>
                </a:solidFill>
              </a:rPr>
              <a:t>Ruthless</a:t>
            </a:r>
          </a:p>
          <a:p>
            <a:pPr algn="ctr"/>
            <a:r>
              <a:rPr lang="en-GB" sz="2000" dirty="0">
                <a:solidFill>
                  <a:schemeClr val="bg1"/>
                </a:solidFill>
              </a:rPr>
              <a:t>Fierce</a:t>
            </a:r>
          </a:p>
          <a:p>
            <a:pPr algn="ctr"/>
            <a:r>
              <a:rPr lang="en-GB" sz="2000" dirty="0">
                <a:solidFill>
                  <a:schemeClr val="bg1"/>
                </a:solidFill>
              </a:rPr>
              <a:t>Violent  </a:t>
            </a:r>
          </a:p>
          <a:p>
            <a:pPr algn="ctr"/>
            <a:r>
              <a:rPr lang="en-GB" sz="2000" dirty="0">
                <a:solidFill>
                  <a:schemeClr val="bg1"/>
                </a:solidFill>
              </a:rPr>
              <a:t>Unafraid</a:t>
            </a:r>
          </a:p>
          <a:p>
            <a:pPr algn="ctr"/>
            <a:r>
              <a:rPr lang="en-GB" sz="2000" dirty="0">
                <a:solidFill>
                  <a:schemeClr val="bg1"/>
                </a:solidFill>
              </a:rPr>
              <a:t>Loyal</a:t>
            </a:r>
          </a:p>
          <a:p>
            <a:pPr algn="ctr"/>
            <a:r>
              <a:rPr lang="en-GB" sz="2000" dirty="0">
                <a:solidFill>
                  <a:schemeClr val="bg1"/>
                </a:solidFill>
              </a:rPr>
              <a:t>Admired</a:t>
            </a:r>
          </a:p>
        </p:txBody>
      </p:sp>
      <p:sp>
        <p:nvSpPr>
          <p:cNvPr id="3" name="TextBox 2">
            <a:extLst>
              <a:ext uri="{FF2B5EF4-FFF2-40B4-BE49-F238E27FC236}">
                <a16:creationId xmlns:a16="http://schemas.microsoft.com/office/drawing/2014/main" id="{E997A41F-C05A-49AB-A2DB-FC4D279E5BCA}"/>
              </a:ext>
            </a:extLst>
          </p:cNvPr>
          <p:cNvSpPr txBox="1"/>
          <p:nvPr/>
        </p:nvSpPr>
        <p:spPr>
          <a:xfrm>
            <a:off x="2969172" y="1032587"/>
            <a:ext cx="8765628" cy="1569660"/>
          </a:xfrm>
          <a:prstGeom prst="rect">
            <a:avLst/>
          </a:prstGeom>
          <a:noFill/>
        </p:spPr>
        <p:txBody>
          <a:bodyPr wrap="square" rtlCol="0">
            <a:spAutoFit/>
          </a:bodyPr>
          <a:lstStyle/>
          <a:p>
            <a:pPr algn="ctr"/>
            <a:r>
              <a:rPr lang="en-GB" sz="2400" dirty="0"/>
              <a:t>You should now write one </a:t>
            </a:r>
            <a:r>
              <a:rPr lang="en-GB" sz="2400" b="1" dirty="0"/>
              <a:t>PEA</a:t>
            </a:r>
            <a:r>
              <a:rPr lang="en-GB" sz="2400" dirty="0"/>
              <a:t> paragraph answering the following question:</a:t>
            </a:r>
          </a:p>
          <a:p>
            <a:pPr algn="ctr"/>
            <a:r>
              <a:rPr lang="en-GB" sz="2400" b="1" dirty="0">
                <a:highlight>
                  <a:srgbClr val="AF771A"/>
                </a:highlight>
              </a:rPr>
              <a:t>In what way does Shakespeare gives us a positive impression of Macbeth at the beginning of the play?</a:t>
            </a:r>
          </a:p>
        </p:txBody>
      </p:sp>
      <p:sp>
        <p:nvSpPr>
          <p:cNvPr id="6" name="TextBox 5">
            <a:extLst>
              <a:ext uri="{FF2B5EF4-FFF2-40B4-BE49-F238E27FC236}">
                <a16:creationId xmlns:a16="http://schemas.microsoft.com/office/drawing/2014/main" id="{F4010ED9-31CE-4410-830B-B85B07C90462}"/>
              </a:ext>
            </a:extLst>
          </p:cNvPr>
          <p:cNvSpPr txBox="1"/>
          <p:nvPr/>
        </p:nvSpPr>
        <p:spPr>
          <a:xfrm>
            <a:off x="2785242" y="2644170"/>
            <a:ext cx="9086193" cy="1323439"/>
          </a:xfrm>
          <a:prstGeom prst="rect">
            <a:avLst/>
          </a:prstGeom>
          <a:solidFill>
            <a:schemeClr val="bg1">
              <a:alpha val="78000"/>
            </a:schemeClr>
          </a:solidFill>
        </p:spPr>
        <p:txBody>
          <a:bodyPr wrap="square" rtlCol="0">
            <a:spAutoFit/>
          </a:bodyPr>
          <a:lstStyle/>
          <a:p>
            <a:pPr algn="ctr"/>
            <a:r>
              <a:rPr lang="en-GB" sz="2000" b="1" dirty="0"/>
              <a:t>You should:</a:t>
            </a:r>
          </a:p>
          <a:p>
            <a:pPr marL="285750" indent="-285750" algn="ctr">
              <a:buFont typeface="Arial" panose="020B0604020202020204" pitchFamily="34" charset="0"/>
              <a:buChar char="•"/>
            </a:pPr>
            <a:r>
              <a:rPr lang="en-GB" sz="2000" dirty="0"/>
              <a:t>Include a minimum of one quotations to support your point.</a:t>
            </a:r>
          </a:p>
          <a:p>
            <a:pPr marL="285750" indent="-285750" algn="ctr">
              <a:buFont typeface="Arial" panose="020B0604020202020204" pitchFamily="34" charset="0"/>
              <a:buChar char="•"/>
            </a:pPr>
            <a:r>
              <a:rPr lang="en-GB" sz="2000" dirty="0"/>
              <a:t>Discuss what effect this could have had upon the audience.</a:t>
            </a:r>
          </a:p>
          <a:p>
            <a:pPr marL="285750" indent="-285750" algn="ctr">
              <a:buFont typeface="Arial" panose="020B0604020202020204" pitchFamily="34" charset="0"/>
              <a:buChar char="•"/>
            </a:pPr>
            <a:r>
              <a:rPr lang="en-GB" sz="2000" dirty="0"/>
              <a:t>Analyse Shakespeare's use of language. </a:t>
            </a:r>
          </a:p>
        </p:txBody>
      </p:sp>
      <p:sp>
        <p:nvSpPr>
          <p:cNvPr id="11" name="TextBox 10">
            <a:extLst>
              <a:ext uri="{FF2B5EF4-FFF2-40B4-BE49-F238E27FC236}">
                <a16:creationId xmlns:a16="http://schemas.microsoft.com/office/drawing/2014/main" id="{B60A14C5-64C5-498C-942A-7DC11DE2FDE0}"/>
              </a:ext>
            </a:extLst>
          </p:cNvPr>
          <p:cNvSpPr txBox="1"/>
          <p:nvPr/>
        </p:nvSpPr>
        <p:spPr>
          <a:xfrm>
            <a:off x="2785242" y="4009532"/>
            <a:ext cx="9054662" cy="2123658"/>
          </a:xfrm>
          <a:prstGeom prst="rect">
            <a:avLst/>
          </a:prstGeom>
          <a:solidFill>
            <a:schemeClr val="bg1">
              <a:alpha val="78000"/>
            </a:schemeClr>
          </a:solidFill>
        </p:spPr>
        <p:txBody>
          <a:bodyPr wrap="square" rtlCol="0">
            <a:spAutoFit/>
          </a:bodyPr>
          <a:lstStyle/>
          <a:p>
            <a:r>
              <a:rPr lang="en-GB" sz="2200" b="1" dirty="0"/>
              <a:t>P</a:t>
            </a:r>
            <a:r>
              <a:rPr lang="en-GB" sz="2200" dirty="0"/>
              <a:t> (point) – </a:t>
            </a:r>
            <a:r>
              <a:rPr lang="en-GB" sz="2200" i="1" dirty="0"/>
              <a:t>Make a point using a simple sentence.</a:t>
            </a:r>
          </a:p>
          <a:p>
            <a:r>
              <a:rPr lang="en-GB" sz="2200" b="1" dirty="0"/>
              <a:t>E</a:t>
            </a:r>
            <a:r>
              <a:rPr lang="en-GB" sz="2200" dirty="0"/>
              <a:t> (Evidence) – </a:t>
            </a:r>
            <a:r>
              <a:rPr lang="en-GB" sz="2200" i="1" dirty="0"/>
              <a:t>Support your point using evidence (a quotation from the extract)</a:t>
            </a:r>
          </a:p>
          <a:p>
            <a:r>
              <a:rPr lang="en-GB" sz="2200" b="1" dirty="0"/>
              <a:t>A</a:t>
            </a:r>
            <a:r>
              <a:rPr lang="en-GB" sz="2200" dirty="0"/>
              <a:t> (Analyse) – </a:t>
            </a:r>
            <a:r>
              <a:rPr lang="en-GB" sz="2200" i="1" dirty="0"/>
              <a:t>Explain your point by analysing the use of words/ language devices and their purpose. Your analyse section of your paragraph should be a minimum of four sentences long. </a:t>
            </a:r>
          </a:p>
        </p:txBody>
      </p:sp>
      <p:sp>
        <p:nvSpPr>
          <p:cNvPr id="12" name="TextBox 11">
            <a:extLst>
              <a:ext uri="{FF2B5EF4-FFF2-40B4-BE49-F238E27FC236}">
                <a16:creationId xmlns:a16="http://schemas.microsoft.com/office/drawing/2014/main" id="{16A4CA3C-2C00-409E-AAFF-8C881E69FCB6}"/>
              </a:ext>
            </a:extLst>
          </p:cNvPr>
          <p:cNvSpPr txBox="1"/>
          <p:nvPr/>
        </p:nvSpPr>
        <p:spPr>
          <a:xfrm>
            <a:off x="2785242" y="6175113"/>
            <a:ext cx="9054662" cy="461665"/>
          </a:xfrm>
          <a:prstGeom prst="rect">
            <a:avLst/>
          </a:prstGeom>
          <a:solidFill>
            <a:srgbClr val="AF771A"/>
          </a:solidFill>
        </p:spPr>
        <p:txBody>
          <a:bodyPr wrap="square" rtlCol="0">
            <a:spAutoFit/>
          </a:bodyPr>
          <a:lstStyle/>
          <a:p>
            <a:pPr algn="ctr"/>
            <a:r>
              <a:rPr lang="en-GB" sz="2400" b="1" dirty="0"/>
              <a:t>CHALLENGE</a:t>
            </a:r>
            <a:r>
              <a:rPr lang="en-GB" sz="2400" dirty="0"/>
              <a:t>: Can you link your explanation to the play as a whole? </a:t>
            </a:r>
          </a:p>
        </p:txBody>
      </p:sp>
    </p:spTree>
    <p:extLst>
      <p:ext uri="{BB962C8B-B14F-4D97-AF65-F5344CB8AC3E}">
        <p14:creationId xmlns:p14="http://schemas.microsoft.com/office/powerpoint/2010/main" val="3322253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Landscape, Scotland, Isle Of Skye, Old Man Of Storr">
            <a:extLst>
              <a:ext uri="{FF2B5EF4-FFF2-40B4-BE49-F238E27FC236}">
                <a16:creationId xmlns:a16="http://schemas.microsoft.com/office/drawing/2014/main" id="{622E9D12-4808-4EF4-BCBB-751BE36777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AABA3120-BB02-4B74-AF35-9878DC536DEB}"/>
              </a:ext>
            </a:extLst>
          </p:cNvPr>
          <p:cNvSpPr/>
          <p:nvPr/>
        </p:nvSpPr>
        <p:spPr>
          <a:xfrm>
            <a:off x="183931" y="165538"/>
            <a:ext cx="11824138" cy="6526924"/>
          </a:xfrm>
          <a:prstGeom prst="rect">
            <a:avLst/>
          </a:prstGeom>
          <a:solidFill>
            <a:schemeClr val="bg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FC7924E8-9FB6-4EC6-8D4D-E0BB31DF1B34}"/>
              </a:ext>
            </a:extLst>
          </p:cNvPr>
          <p:cNvSpPr txBox="1"/>
          <p:nvPr/>
        </p:nvSpPr>
        <p:spPr>
          <a:xfrm>
            <a:off x="0" y="275897"/>
            <a:ext cx="12192000" cy="646331"/>
          </a:xfrm>
          <a:prstGeom prst="rect">
            <a:avLst/>
          </a:prstGeom>
          <a:solidFill>
            <a:srgbClr val="AF771A"/>
          </a:solidFill>
        </p:spPr>
        <p:txBody>
          <a:bodyPr wrap="square" rtlCol="0">
            <a:spAutoFit/>
          </a:bodyPr>
          <a:lstStyle/>
          <a:p>
            <a:pPr algn="ctr"/>
            <a:r>
              <a:rPr lang="en-GB" sz="3600" dirty="0">
                <a:latin typeface="Copperplate Gothic Light" panose="020E0507020206020404" pitchFamily="34" charset="0"/>
              </a:rPr>
              <a:t>Example answer </a:t>
            </a:r>
          </a:p>
        </p:txBody>
      </p:sp>
      <p:sp>
        <p:nvSpPr>
          <p:cNvPr id="10" name="TextBox 9">
            <a:extLst>
              <a:ext uri="{FF2B5EF4-FFF2-40B4-BE49-F238E27FC236}">
                <a16:creationId xmlns:a16="http://schemas.microsoft.com/office/drawing/2014/main" id="{3D5587C0-63BB-4A99-AC6E-3D97DB8631F5}"/>
              </a:ext>
            </a:extLst>
          </p:cNvPr>
          <p:cNvSpPr txBox="1"/>
          <p:nvPr/>
        </p:nvSpPr>
        <p:spPr>
          <a:xfrm>
            <a:off x="397094" y="1032587"/>
            <a:ext cx="11397812" cy="4524315"/>
          </a:xfrm>
          <a:prstGeom prst="rect">
            <a:avLst/>
          </a:prstGeom>
          <a:solidFill>
            <a:schemeClr val="bg2">
              <a:lumMod val="25000"/>
              <a:alpha val="99000"/>
            </a:schemeClr>
          </a:solidFill>
        </p:spPr>
        <p:txBody>
          <a:bodyPr wrap="square" rtlCol="0">
            <a:spAutoFit/>
          </a:bodyPr>
          <a:lstStyle/>
          <a:p>
            <a:pPr algn="just"/>
            <a:r>
              <a:rPr lang="en-GB" sz="2400" dirty="0">
                <a:solidFill>
                  <a:schemeClr val="bg1"/>
                </a:solidFill>
              </a:rPr>
              <a:t>At the beginning of the play Macbeth is presented as a </a:t>
            </a:r>
            <a:r>
              <a:rPr lang="en-GB" sz="2400" dirty="0">
                <a:solidFill>
                  <a:schemeClr val="bg1"/>
                </a:solidFill>
                <a:highlight>
                  <a:srgbClr val="AF771A"/>
                </a:highlight>
              </a:rPr>
              <a:t>valiant and decisive soldier</a:t>
            </a:r>
            <a:r>
              <a:rPr lang="en-GB" sz="2400" dirty="0">
                <a:solidFill>
                  <a:schemeClr val="bg1"/>
                </a:solidFill>
              </a:rPr>
              <a:t>.  We are told that “Which ne'er shook hands, nor bade farewell to him”, meaning that  Macbeth killed </a:t>
            </a:r>
            <a:r>
              <a:rPr lang="en-GB" sz="2400" dirty="0" err="1">
                <a:solidFill>
                  <a:schemeClr val="bg1"/>
                </a:solidFill>
              </a:rPr>
              <a:t>Macdonwald</a:t>
            </a:r>
            <a:r>
              <a:rPr lang="en-GB" sz="2400" dirty="0">
                <a:solidFill>
                  <a:schemeClr val="bg1"/>
                </a:solidFill>
              </a:rPr>
              <a:t> swiftly </a:t>
            </a:r>
            <a:r>
              <a:rPr lang="en-GB" sz="2400" dirty="0">
                <a:solidFill>
                  <a:schemeClr val="bg1"/>
                </a:solidFill>
                <a:highlight>
                  <a:srgbClr val="AF771A"/>
                </a:highlight>
              </a:rPr>
              <a:t>and without hesitation</a:t>
            </a:r>
            <a:r>
              <a:rPr lang="en-GB" sz="2400" dirty="0">
                <a:solidFill>
                  <a:schemeClr val="bg1"/>
                </a:solidFill>
              </a:rPr>
              <a:t>. This description gives the audience a </a:t>
            </a:r>
            <a:r>
              <a:rPr lang="en-GB" sz="2400" dirty="0">
                <a:solidFill>
                  <a:schemeClr val="bg1"/>
                </a:solidFill>
                <a:highlight>
                  <a:srgbClr val="AF771A"/>
                </a:highlight>
              </a:rPr>
              <a:t>positive impression of Macbeth </a:t>
            </a:r>
            <a:r>
              <a:rPr lang="en-GB" sz="2400" dirty="0">
                <a:solidFill>
                  <a:schemeClr val="bg1"/>
                </a:solidFill>
              </a:rPr>
              <a:t>who has bravely fought against the enemies of Scotland  and courageously risked his life for his King. We are also told that Macbeth “carved out his passage”, showing that he brutally cut down any enemy who blocked his path to the traitor. </a:t>
            </a:r>
            <a:r>
              <a:rPr lang="en-GB" sz="2400" dirty="0">
                <a:solidFill>
                  <a:schemeClr val="bg1"/>
                </a:solidFill>
                <a:highlight>
                  <a:srgbClr val="AF771A"/>
                </a:highlight>
              </a:rPr>
              <a:t>This determination suggests that he was resolute in his plan to kill the traitor who betrayed King Duncan</a:t>
            </a:r>
            <a:r>
              <a:rPr lang="en-GB" sz="2400" dirty="0">
                <a:solidFill>
                  <a:schemeClr val="bg1"/>
                </a:solidFill>
              </a:rPr>
              <a:t>. </a:t>
            </a:r>
          </a:p>
          <a:p>
            <a:pPr algn="just"/>
            <a:endParaRPr lang="en-GB" sz="2400" dirty="0">
              <a:solidFill>
                <a:schemeClr val="bg1"/>
              </a:solidFill>
            </a:endParaRPr>
          </a:p>
          <a:p>
            <a:pPr algn="just"/>
            <a:r>
              <a:rPr lang="en-GB" sz="2400" dirty="0">
                <a:solidFill>
                  <a:schemeClr val="bg1"/>
                </a:solidFill>
              </a:rPr>
              <a:t>Conversely, we later see a </a:t>
            </a:r>
            <a:r>
              <a:rPr lang="en-GB" sz="2400" dirty="0">
                <a:solidFill>
                  <a:schemeClr val="bg1"/>
                </a:solidFill>
                <a:highlight>
                  <a:srgbClr val="AF771A"/>
                </a:highlight>
              </a:rPr>
              <a:t>contrasting side of Macbeth</a:t>
            </a:r>
            <a:r>
              <a:rPr lang="en-GB" sz="2400" dirty="0">
                <a:solidFill>
                  <a:schemeClr val="bg1"/>
                </a:solidFill>
              </a:rPr>
              <a:t>, who far from being decisive and a source of vengeance, allows himself to be </a:t>
            </a:r>
            <a:r>
              <a:rPr lang="en-GB" sz="2400" dirty="0">
                <a:solidFill>
                  <a:schemeClr val="bg1"/>
                </a:solidFill>
                <a:highlight>
                  <a:srgbClr val="AF771A"/>
                </a:highlight>
              </a:rPr>
              <a:t>manipulated and controlled by his wife into becoming a traitor himself</a:t>
            </a:r>
            <a:r>
              <a:rPr lang="en-GB" sz="2400" dirty="0">
                <a:solidFill>
                  <a:schemeClr val="bg1"/>
                </a:solidFill>
              </a:rPr>
              <a:t>.</a:t>
            </a:r>
          </a:p>
        </p:txBody>
      </p:sp>
      <p:sp>
        <p:nvSpPr>
          <p:cNvPr id="7" name="TextBox 6">
            <a:extLst>
              <a:ext uri="{FF2B5EF4-FFF2-40B4-BE49-F238E27FC236}">
                <a16:creationId xmlns:a16="http://schemas.microsoft.com/office/drawing/2014/main" id="{893180F3-D73F-4CF8-B2F5-2008C98A4FA7}"/>
              </a:ext>
            </a:extLst>
          </p:cNvPr>
          <p:cNvSpPr txBox="1"/>
          <p:nvPr/>
        </p:nvSpPr>
        <p:spPr>
          <a:xfrm>
            <a:off x="551793" y="5595873"/>
            <a:ext cx="11243113" cy="954107"/>
          </a:xfrm>
          <a:prstGeom prst="rect">
            <a:avLst/>
          </a:prstGeom>
          <a:noFill/>
        </p:spPr>
        <p:txBody>
          <a:bodyPr wrap="square" rtlCol="0">
            <a:spAutoFit/>
          </a:bodyPr>
          <a:lstStyle/>
          <a:p>
            <a:pPr algn="ctr"/>
            <a:r>
              <a:rPr lang="en-GB" sz="2800" b="1" dirty="0"/>
              <a:t>Look at the example answer above. Can you use this example to improve your own response? </a:t>
            </a:r>
          </a:p>
        </p:txBody>
      </p:sp>
    </p:spTree>
    <p:extLst>
      <p:ext uri="{BB962C8B-B14F-4D97-AF65-F5344CB8AC3E}">
        <p14:creationId xmlns:p14="http://schemas.microsoft.com/office/powerpoint/2010/main" val="3234458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Landscape, Scotland, Isle Of Skye, Old Man Of Storr">
            <a:extLst>
              <a:ext uri="{FF2B5EF4-FFF2-40B4-BE49-F238E27FC236}">
                <a16:creationId xmlns:a16="http://schemas.microsoft.com/office/drawing/2014/main" id="{622E9D12-4808-4EF4-BCBB-751BE36777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AABA3120-BB02-4B74-AF35-9878DC536DEB}"/>
              </a:ext>
            </a:extLst>
          </p:cNvPr>
          <p:cNvSpPr/>
          <p:nvPr/>
        </p:nvSpPr>
        <p:spPr>
          <a:xfrm>
            <a:off x="183931" y="165538"/>
            <a:ext cx="11824138" cy="6526924"/>
          </a:xfrm>
          <a:prstGeom prst="rect">
            <a:avLst/>
          </a:prstGeom>
          <a:solidFill>
            <a:schemeClr val="bg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FC7924E8-9FB6-4EC6-8D4D-E0BB31DF1B34}"/>
              </a:ext>
            </a:extLst>
          </p:cNvPr>
          <p:cNvSpPr txBox="1"/>
          <p:nvPr/>
        </p:nvSpPr>
        <p:spPr>
          <a:xfrm>
            <a:off x="0" y="275897"/>
            <a:ext cx="12192000" cy="646331"/>
          </a:xfrm>
          <a:prstGeom prst="rect">
            <a:avLst/>
          </a:prstGeom>
          <a:solidFill>
            <a:srgbClr val="AF771A"/>
          </a:solidFill>
        </p:spPr>
        <p:txBody>
          <a:bodyPr wrap="square" rtlCol="0">
            <a:spAutoFit/>
          </a:bodyPr>
          <a:lstStyle/>
          <a:p>
            <a:pPr algn="ctr"/>
            <a:r>
              <a:rPr lang="en-GB" sz="3600" dirty="0">
                <a:latin typeface="Copperplate Gothic Light" panose="020E0507020206020404" pitchFamily="34" charset="0"/>
              </a:rPr>
              <a:t>task</a:t>
            </a:r>
          </a:p>
        </p:txBody>
      </p:sp>
      <p:sp>
        <p:nvSpPr>
          <p:cNvPr id="2" name="Rectangle 1">
            <a:extLst>
              <a:ext uri="{FF2B5EF4-FFF2-40B4-BE49-F238E27FC236}">
                <a16:creationId xmlns:a16="http://schemas.microsoft.com/office/drawing/2014/main" id="{43777979-E45E-4732-A99C-0204A1404EC8}"/>
              </a:ext>
            </a:extLst>
          </p:cNvPr>
          <p:cNvSpPr/>
          <p:nvPr/>
        </p:nvSpPr>
        <p:spPr>
          <a:xfrm>
            <a:off x="362607" y="1298966"/>
            <a:ext cx="5312979" cy="5016758"/>
          </a:xfrm>
          <a:prstGeom prst="rect">
            <a:avLst/>
          </a:prstGeom>
          <a:solidFill>
            <a:schemeClr val="bg2">
              <a:lumMod val="25000"/>
            </a:schemeClr>
          </a:solidFill>
        </p:spPr>
        <p:txBody>
          <a:bodyPr wrap="square">
            <a:spAutoFit/>
          </a:bodyPr>
          <a:lstStyle/>
          <a:p>
            <a:pPr algn="ctr">
              <a:spcAft>
                <a:spcPts val="0"/>
              </a:spcAft>
            </a:pPr>
            <a:r>
              <a:rPr lang="en-GB" sz="2000" i="1" dirty="0">
                <a:solidFill>
                  <a:schemeClr val="bg1"/>
                </a:solidFill>
                <a:ea typeface="Calibri" panose="020F0502020204030204" pitchFamily="34" charset="0"/>
                <a:cs typeface="Times New Roman" panose="02020603050405020304" pitchFamily="18" charset="0"/>
              </a:rPr>
              <a:t>“Stars, hide your fires;</a:t>
            </a:r>
            <a:endParaRPr lang="en-GB" sz="2000" dirty="0">
              <a:solidFill>
                <a:schemeClr val="bg1"/>
              </a:solidFill>
              <a:ea typeface="Calibri" panose="020F0502020204030204" pitchFamily="34" charset="0"/>
              <a:cs typeface="Times New Roman" panose="02020603050405020304" pitchFamily="18" charset="0"/>
            </a:endParaRPr>
          </a:p>
          <a:p>
            <a:pPr algn="ctr"/>
            <a:r>
              <a:rPr lang="en-GB" sz="2000" i="1" dirty="0">
                <a:solidFill>
                  <a:schemeClr val="bg1"/>
                </a:solidFill>
                <a:ea typeface="Calibri" panose="020F0502020204030204" pitchFamily="34" charset="0"/>
                <a:cs typeface="Times New Roman" panose="02020603050405020304" pitchFamily="18" charset="0"/>
              </a:rPr>
              <a:t>Let not light see my black and deep desires”</a:t>
            </a:r>
          </a:p>
          <a:p>
            <a:pPr algn="ctr"/>
            <a:endParaRPr lang="en-GB" sz="2000" i="1" dirty="0">
              <a:solidFill>
                <a:schemeClr val="bg1"/>
              </a:solidFill>
              <a:cs typeface="Times New Roman" panose="02020603050405020304" pitchFamily="18" charset="0"/>
            </a:endParaRPr>
          </a:p>
          <a:p>
            <a:pPr algn="ctr">
              <a:spcAft>
                <a:spcPts val="0"/>
              </a:spcAft>
            </a:pPr>
            <a:r>
              <a:rPr lang="en-GB" sz="2000" dirty="0">
                <a:solidFill>
                  <a:schemeClr val="bg1"/>
                </a:solidFill>
                <a:ea typeface="Calibri" panose="020F0502020204030204" pitchFamily="34" charset="0"/>
                <a:cs typeface="Times New Roman" panose="02020603050405020304" pitchFamily="18" charset="0"/>
              </a:rPr>
              <a:t>“</a:t>
            </a:r>
            <a:r>
              <a:rPr lang="en-GB" sz="2000" i="1" dirty="0">
                <a:solidFill>
                  <a:schemeClr val="bg1"/>
                </a:solidFill>
                <a:ea typeface="Calibri" panose="020F0502020204030204" pitchFamily="34" charset="0"/>
                <a:cs typeface="Times New Roman" panose="02020603050405020304" pitchFamily="18" charset="0"/>
              </a:rPr>
              <a:t>We will proceed no further in this business:</a:t>
            </a:r>
            <a:endParaRPr lang="en-GB" sz="2000" dirty="0">
              <a:solidFill>
                <a:schemeClr val="bg1"/>
              </a:solidFill>
              <a:ea typeface="Calibri" panose="020F0502020204030204" pitchFamily="34" charset="0"/>
              <a:cs typeface="Times New Roman" panose="02020603050405020304" pitchFamily="18" charset="0"/>
            </a:endParaRPr>
          </a:p>
          <a:p>
            <a:pPr algn="ctr"/>
            <a:r>
              <a:rPr lang="en-GB" sz="2000" i="1" dirty="0">
                <a:solidFill>
                  <a:schemeClr val="bg1"/>
                </a:solidFill>
                <a:ea typeface="Calibri" panose="020F0502020204030204" pitchFamily="34" charset="0"/>
                <a:cs typeface="Times New Roman" panose="02020603050405020304" pitchFamily="18" charset="0"/>
              </a:rPr>
              <a:t>He hath honour'd me of late</a:t>
            </a:r>
            <a:r>
              <a:rPr lang="en-GB" sz="2000" dirty="0">
                <a:solidFill>
                  <a:schemeClr val="bg1"/>
                </a:solidFill>
                <a:ea typeface="Calibri" panose="020F0502020204030204" pitchFamily="34" charset="0"/>
                <a:cs typeface="Times New Roman" panose="02020603050405020304" pitchFamily="18" charset="0"/>
              </a:rPr>
              <a:t>” </a:t>
            </a:r>
          </a:p>
          <a:p>
            <a:pPr algn="ctr"/>
            <a:endParaRPr lang="en-GB" sz="2000" dirty="0">
              <a:solidFill>
                <a:schemeClr val="bg1"/>
              </a:solidFill>
              <a:cs typeface="Times New Roman" panose="02020603050405020304" pitchFamily="18" charset="0"/>
            </a:endParaRPr>
          </a:p>
          <a:p>
            <a:pPr algn="ctr">
              <a:spcAft>
                <a:spcPts val="0"/>
              </a:spcAft>
            </a:pPr>
            <a:r>
              <a:rPr lang="en-GB" sz="2000" dirty="0">
                <a:solidFill>
                  <a:schemeClr val="bg1"/>
                </a:solidFill>
                <a:ea typeface="Calibri" panose="020F0502020204030204" pitchFamily="34" charset="0"/>
                <a:cs typeface="Times New Roman" panose="02020603050405020304" pitchFamily="18" charset="0"/>
              </a:rPr>
              <a:t>“</a:t>
            </a:r>
            <a:r>
              <a:rPr lang="en-GB" sz="2000" i="1" dirty="0">
                <a:solidFill>
                  <a:schemeClr val="bg1"/>
                </a:solidFill>
                <a:ea typeface="Calibri" panose="020F0502020204030204" pitchFamily="34" charset="0"/>
                <a:cs typeface="Times New Roman" panose="02020603050405020304" pitchFamily="18" charset="0"/>
              </a:rPr>
              <a:t>Will all great Neptune's ocean wash this blood</a:t>
            </a:r>
            <a:endParaRPr lang="en-GB" sz="2000" dirty="0">
              <a:solidFill>
                <a:schemeClr val="bg1"/>
              </a:solidFill>
              <a:ea typeface="Calibri" panose="020F0502020204030204" pitchFamily="34" charset="0"/>
              <a:cs typeface="Times New Roman" panose="02020603050405020304" pitchFamily="18" charset="0"/>
            </a:endParaRPr>
          </a:p>
          <a:p>
            <a:pPr algn="ctr"/>
            <a:r>
              <a:rPr lang="en-GB" sz="2000" i="1" dirty="0">
                <a:solidFill>
                  <a:schemeClr val="bg1"/>
                </a:solidFill>
                <a:ea typeface="Calibri" panose="020F0502020204030204" pitchFamily="34" charset="0"/>
                <a:cs typeface="Times New Roman" panose="02020603050405020304" pitchFamily="18" charset="0"/>
              </a:rPr>
              <a:t>Clean from my hand</a:t>
            </a:r>
            <a:r>
              <a:rPr lang="en-GB" sz="2000" dirty="0">
                <a:solidFill>
                  <a:schemeClr val="bg1"/>
                </a:solidFill>
                <a:ea typeface="Calibri" panose="020F0502020204030204" pitchFamily="34" charset="0"/>
                <a:cs typeface="Times New Roman" panose="02020603050405020304" pitchFamily="18" charset="0"/>
              </a:rPr>
              <a:t>?”</a:t>
            </a:r>
          </a:p>
          <a:p>
            <a:pPr algn="ctr"/>
            <a:endParaRPr lang="en-GB" sz="2000" dirty="0">
              <a:solidFill>
                <a:schemeClr val="bg1"/>
              </a:solidFill>
              <a:cs typeface="Times New Roman" panose="02020603050405020304" pitchFamily="18" charset="0"/>
            </a:endParaRPr>
          </a:p>
          <a:p>
            <a:pPr algn="ctr"/>
            <a:r>
              <a:rPr lang="en-GB" sz="2000" dirty="0">
                <a:solidFill>
                  <a:schemeClr val="bg1"/>
                </a:solidFill>
                <a:ea typeface="Calibri" panose="020F0502020204030204" pitchFamily="34" charset="0"/>
                <a:cs typeface="Times New Roman" panose="02020603050405020304" pitchFamily="18" charset="0"/>
              </a:rPr>
              <a:t>“</a:t>
            </a:r>
            <a:r>
              <a:rPr lang="en-GB" sz="2000" i="1" dirty="0">
                <a:solidFill>
                  <a:schemeClr val="bg1"/>
                </a:solidFill>
                <a:ea typeface="Calibri" panose="020F0502020204030204" pitchFamily="34" charset="0"/>
                <a:cs typeface="Times New Roman" panose="02020603050405020304" pitchFamily="18" charset="0"/>
              </a:rPr>
              <a:t>O, full of scorpions is my mind, dear wife</a:t>
            </a:r>
            <a:r>
              <a:rPr lang="en-GB" sz="2000" dirty="0">
                <a:solidFill>
                  <a:schemeClr val="bg1"/>
                </a:solidFill>
                <a:ea typeface="Calibri" panose="020F0502020204030204" pitchFamily="34" charset="0"/>
                <a:cs typeface="Times New Roman" panose="02020603050405020304" pitchFamily="18" charset="0"/>
              </a:rPr>
              <a:t>!”</a:t>
            </a:r>
          </a:p>
          <a:p>
            <a:pPr algn="ctr"/>
            <a:endParaRPr lang="en-GB" sz="2000" dirty="0">
              <a:solidFill>
                <a:schemeClr val="bg1"/>
              </a:solidFill>
              <a:ea typeface="Calibri" panose="020F0502020204030204" pitchFamily="34" charset="0"/>
              <a:cs typeface="Times New Roman" panose="02020603050405020304" pitchFamily="18" charset="0"/>
            </a:endParaRPr>
          </a:p>
          <a:p>
            <a:pPr algn="ctr"/>
            <a:r>
              <a:rPr lang="en-GB" sz="2000" dirty="0">
                <a:solidFill>
                  <a:schemeClr val="bg1"/>
                </a:solidFill>
                <a:ea typeface="Calibri" panose="020F0502020204030204" pitchFamily="34" charset="0"/>
                <a:cs typeface="Times New Roman" panose="02020603050405020304" pitchFamily="18" charset="0"/>
              </a:rPr>
              <a:t>“We have scotch'd the snake, not kill'd it:” </a:t>
            </a:r>
          </a:p>
          <a:p>
            <a:pPr algn="ctr"/>
            <a:endParaRPr lang="en-GB" sz="2000" dirty="0">
              <a:solidFill>
                <a:schemeClr val="bg1"/>
              </a:solidFill>
              <a:cs typeface="Times New Roman" panose="02020603050405020304" pitchFamily="18" charset="0"/>
            </a:endParaRPr>
          </a:p>
          <a:p>
            <a:pPr algn="ctr"/>
            <a:r>
              <a:rPr lang="en-GB" sz="2000" dirty="0">
                <a:solidFill>
                  <a:schemeClr val="bg1"/>
                </a:solidFill>
              </a:rPr>
              <a:t>“And be these juggling fiends no more believed,</a:t>
            </a:r>
          </a:p>
          <a:p>
            <a:pPr algn="ctr"/>
            <a:r>
              <a:rPr lang="en-GB" sz="2000" dirty="0">
                <a:solidFill>
                  <a:schemeClr val="bg1"/>
                </a:solidFill>
              </a:rPr>
              <a:t>That palter with us in a double sense”</a:t>
            </a:r>
          </a:p>
          <a:p>
            <a:pPr algn="ctr"/>
            <a:endParaRPr lang="en-GB" sz="2000" dirty="0">
              <a:solidFill>
                <a:schemeClr val="bg1"/>
              </a:solidFill>
            </a:endParaRPr>
          </a:p>
        </p:txBody>
      </p:sp>
      <p:sp>
        <p:nvSpPr>
          <p:cNvPr id="8" name="TextBox 7">
            <a:extLst>
              <a:ext uri="{FF2B5EF4-FFF2-40B4-BE49-F238E27FC236}">
                <a16:creationId xmlns:a16="http://schemas.microsoft.com/office/drawing/2014/main" id="{212F5C30-3A1C-4296-BCC5-970591C05486}"/>
              </a:ext>
            </a:extLst>
          </p:cNvPr>
          <p:cNvSpPr txBox="1"/>
          <p:nvPr/>
        </p:nvSpPr>
        <p:spPr>
          <a:xfrm>
            <a:off x="5833241" y="1298966"/>
            <a:ext cx="6017173" cy="3785652"/>
          </a:xfrm>
          <a:prstGeom prst="rect">
            <a:avLst/>
          </a:prstGeom>
          <a:solidFill>
            <a:schemeClr val="bg1">
              <a:alpha val="78000"/>
            </a:schemeClr>
          </a:solidFill>
        </p:spPr>
        <p:txBody>
          <a:bodyPr wrap="square" rtlCol="0">
            <a:spAutoFit/>
          </a:bodyPr>
          <a:lstStyle/>
          <a:p>
            <a:pPr algn="ctr"/>
            <a:r>
              <a:rPr lang="en-GB" sz="2000" b="1" dirty="0"/>
              <a:t>Take a look at the key quotations in the box to the left. For each quotation, create a spider diagram analysing the following:</a:t>
            </a:r>
          </a:p>
          <a:p>
            <a:pPr algn="ctr"/>
            <a:endParaRPr lang="en-GB" sz="2000" dirty="0"/>
          </a:p>
          <a:p>
            <a:pPr marL="342900" indent="-342900">
              <a:buFont typeface="Arial" panose="020B0604020202020204" pitchFamily="34" charset="0"/>
              <a:buChar char="•"/>
            </a:pPr>
            <a:r>
              <a:rPr lang="en-GB" sz="2000" dirty="0"/>
              <a:t>How is Macbeth feeling / presented.</a:t>
            </a:r>
          </a:p>
          <a:p>
            <a:pPr marL="342900" indent="-342900">
              <a:buFont typeface="Arial" panose="020B0604020202020204" pitchFamily="34" charset="0"/>
              <a:buChar char="•"/>
            </a:pPr>
            <a:r>
              <a:rPr lang="en-GB" sz="2000" dirty="0"/>
              <a:t>Any key words / their meanings and connotations.</a:t>
            </a:r>
          </a:p>
          <a:p>
            <a:pPr marL="342900" indent="-342900">
              <a:buFont typeface="Arial" panose="020B0604020202020204" pitchFamily="34" charset="0"/>
              <a:buChar char="•"/>
            </a:pPr>
            <a:r>
              <a:rPr lang="en-GB" sz="2000" dirty="0"/>
              <a:t>What language devices are used are why.</a:t>
            </a:r>
          </a:p>
          <a:p>
            <a:pPr marL="342900" indent="-342900">
              <a:buFont typeface="Arial" panose="020B0604020202020204" pitchFamily="34" charset="0"/>
              <a:buChar char="•"/>
            </a:pPr>
            <a:r>
              <a:rPr lang="en-GB" sz="2000" dirty="0"/>
              <a:t>What is the effect on the audience.</a:t>
            </a:r>
          </a:p>
          <a:p>
            <a:pPr marL="342900" indent="-342900">
              <a:buFont typeface="Arial" panose="020B0604020202020204" pitchFamily="34" charset="0"/>
              <a:buChar char="•"/>
            </a:pPr>
            <a:r>
              <a:rPr lang="en-GB" sz="2000" dirty="0"/>
              <a:t>Links to themes.</a:t>
            </a:r>
          </a:p>
          <a:p>
            <a:pPr marL="342900" indent="-342900">
              <a:buFont typeface="Arial" panose="020B0604020202020204" pitchFamily="34" charset="0"/>
              <a:buChar char="•"/>
            </a:pPr>
            <a:r>
              <a:rPr lang="en-GB" sz="2000" dirty="0"/>
              <a:t>Analysis of structure (punctuation etc). </a:t>
            </a:r>
          </a:p>
          <a:p>
            <a:pPr marL="342900" indent="-342900">
              <a:buFont typeface="Arial" panose="020B0604020202020204" pitchFamily="34" charset="0"/>
              <a:buChar char="•"/>
            </a:pPr>
            <a:r>
              <a:rPr lang="en-GB" sz="2000" dirty="0"/>
              <a:t>Links to plot (the play as a whole).</a:t>
            </a:r>
          </a:p>
          <a:p>
            <a:pPr marL="342900" indent="-342900">
              <a:buFont typeface="Arial" panose="020B0604020202020204" pitchFamily="34" charset="0"/>
              <a:buChar char="•"/>
            </a:pPr>
            <a:r>
              <a:rPr lang="en-GB" sz="2000" dirty="0"/>
              <a:t>Links to context (Jacobean England). </a:t>
            </a:r>
          </a:p>
        </p:txBody>
      </p:sp>
      <p:sp>
        <p:nvSpPr>
          <p:cNvPr id="9" name="TextBox 8">
            <a:extLst>
              <a:ext uri="{FF2B5EF4-FFF2-40B4-BE49-F238E27FC236}">
                <a16:creationId xmlns:a16="http://schemas.microsoft.com/office/drawing/2014/main" id="{2FB500A5-18B7-4C06-A7F0-FAF4363A779F}"/>
              </a:ext>
            </a:extLst>
          </p:cNvPr>
          <p:cNvSpPr txBox="1"/>
          <p:nvPr/>
        </p:nvSpPr>
        <p:spPr>
          <a:xfrm>
            <a:off x="5854262" y="5251737"/>
            <a:ext cx="5996152" cy="1015663"/>
          </a:xfrm>
          <a:prstGeom prst="rect">
            <a:avLst/>
          </a:prstGeom>
          <a:solidFill>
            <a:srgbClr val="AF771A"/>
          </a:solidFill>
        </p:spPr>
        <p:txBody>
          <a:bodyPr wrap="square" rtlCol="0">
            <a:spAutoFit/>
          </a:bodyPr>
          <a:lstStyle/>
          <a:p>
            <a:pPr algn="ctr"/>
            <a:r>
              <a:rPr lang="en-GB" sz="2000" b="1" dirty="0"/>
              <a:t>CHALLENGE</a:t>
            </a:r>
            <a:r>
              <a:rPr lang="en-GB" sz="2000" dirty="0"/>
              <a:t>:</a:t>
            </a:r>
          </a:p>
          <a:p>
            <a:pPr algn="ctr"/>
            <a:r>
              <a:rPr lang="en-GB" sz="2000" dirty="0"/>
              <a:t>For each of your spider diagrams, create an image that you believe represents each key quotation.  </a:t>
            </a:r>
          </a:p>
        </p:txBody>
      </p:sp>
    </p:spTree>
    <p:extLst>
      <p:ext uri="{BB962C8B-B14F-4D97-AF65-F5344CB8AC3E}">
        <p14:creationId xmlns:p14="http://schemas.microsoft.com/office/powerpoint/2010/main" val="2284150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Landscape, Scotland, Isle Of Skye, Old Man Of Storr">
            <a:extLst>
              <a:ext uri="{FF2B5EF4-FFF2-40B4-BE49-F238E27FC236}">
                <a16:creationId xmlns:a16="http://schemas.microsoft.com/office/drawing/2014/main" id="{622E9D12-4808-4EF4-BCBB-751BE36777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AABA3120-BB02-4B74-AF35-9878DC536DEB}"/>
              </a:ext>
            </a:extLst>
          </p:cNvPr>
          <p:cNvSpPr/>
          <p:nvPr/>
        </p:nvSpPr>
        <p:spPr>
          <a:xfrm>
            <a:off x="183931" y="165538"/>
            <a:ext cx="11824138" cy="6526924"/>
          </a:xfrm>
          <a:prstGeom prst="rect">
            <a:avLst/>
          </a:prstGeom>
          <a:solidFill>
            <a:schemeClr val="bg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FC7924E8-9FB6-4EC6-8D4D-E0BB31DF1B34}"/>
              </a:ext>
            </a:extLst>
          </p:cNvPr>
          <p:cNvSpPr txBox="1"/>
          <p:nvPr/>
        </p:nvSpPr>
        <p:spPr>
          <a:xfrm>
            <a:off x="0" y="275897"/>
            <a:ext cx="12192000" cy="646331"/>
          </a:xfrm>
          <a:prstGeom prst="rect">
            <a:avLst/>
          </a:prstGeom>
          <a:solidFill>
            <a:srgbClr val="AF771A"/>
          </a:solidFill>
        </p:spPr>
        <p:txBody>
          <a:bodyPr wrap="square" rtlCol="0">
            <a:spAutoFit/>
          </a:bodyPr>
          <a:lstStyle/>
          <a:p>
            <a:pPr algn="ctr"/>
            <a:r>
              <a:rPr lang="en-GB" sz="3600" dirty="0">
                <a:latin typeface="Copperplate Gothic Light" panose="020E0507020206020404" pitchFamily="34" charset="0"/>
              </a:rPr>
              <a:t>task</a:t>
            </a:r>
          </a:p>
        </p:txBody>
      </p:sp>
      <p:sp>
        <p:nvSpPr>
          <p:cNvPr id="10" name="TextBox 9">
            <a:extLst>
              <a:ext uri="{FF2B5EF4-FFF2-40B4-BE49-F238E27FC236}">
                <a16:creationId xmlns:a16="http://schemas.microsoft.com/office/drawing/2014/main" id="{847E6C9A-9C07-48A0-8FE6-A88A199BDFC2}"/>
              </a:ext>
            </a:extLst>
          </p:cNvPr>
          <p:cNvSpPr txBox="1"/>
          <p:nvPr/>
        </p:nvSpPr>
        <p:spPr>
          <a:xfrm>
            <a:off x="1103585" y="967292"/>
            <a:ext cx="9984828" cy="461665"/>
          </a:xfrm>
          <a:prstGeom prst="rect">
            <a:avLst/>
          </a:prstGeom>
          <a:noFill/>
        </p:spPr>
        <p:txBody>
          <a:bodyPr wrap="square" rtlCol="0">
            <a:spAutoFit/>
          </a:bodyPr>
          <a:lstStyle/>
          <a:p>
            <a:pPr algn="ctr"/>
            <a:r>
              <a:rPr lang="en-GB" sz="2400" b="1" dirty="0"/>
              <a:t>Using your spider diagrams, copy and complete the following table. </a:t>
            </a:r>
          </a:p>
        </p:txBody>
      </p:sp>
      <p:graphicFrame>
        <p:nvGraphicFramePr>
          <p:cNvPr id="3" name="Table 2">
            <a:extLst>
              <a:ext uri="{FF2B5EF4-FFF2-40B4-BE49-F238E27FC236}">
                <a16:creationId xmlns:a16="http://schemas.microsoft.com/office/drawing/2014/main" id="{3C33989D-4391-4116-9C39-1AD380B5E68A}"/>
              </a:ext>
            </a:extLst>
          </p:cNvPr>
          <p:cNvGraphicFramePr>
            <a:graphicFrameLocks noGrp="1"/>
          </p:cNvGraphicFramePr>
          <p:nvPr>
            <p:extLst>
              <p:ext uri="{D42A27DB-BD31-4B8C-83A1-F6EECF244321}">
                <p14:modId xmlns:p14="http://schemas.microsoft.com/office/powerpoint/2010/main" val="882055633"/>
              </p:ext>
            </p:extLst>
          </p:nvPr>
        </p:nvGraphicFramePr>
        <p:xfrm>
          <a:off x="373992" y="1576589"/>
          <a:ext cx="11444015" cy="4968240"/>
        </p:xfrm>
        <a:graphic>
          <a:graphicData uri="http://schemas.openxmlformats.org/drawingml/2006/table">
            <a:tbl>
              <a:tblPr firstRow="1" bandRow="1">
                <a:tableStyleId>{073A0DAA-6AF3-43AB-8588-CEC1D06C72B9}</a:tableStyleId>
              </a:tblPr>
              <a:tblGrid>
                <a:gridCol w="4318001">
                  <a:extLst>
                    <a:ext uri="{9D8B030D-6E8A-4147-A177-3AD203B41FA5}">
                      <a16:colId xmlns:a16="http://schemas.microsoft.com/office/drawing/2014/main" val="2899459917"/>
                    </a:ext>
                  </a:extLst>
                </a:gridCol>
                <a:gridCol w="2238704">
                  <a:extLst>
                    <a:ext uri="{9D8B030D-6E8A-4147-A177-3AD203B41FA5}">
                      <a16:colId xmlns:a16="http://schemas.microsoft.com/office/drawing/2014/main" val="3619978792"/>
                    </a:ext>
                  </a:extLst>
                </a:gridCol>
                <a:gridCol w="1686910">
                  <a:extLst>
                    <a:ext uri="{9D8B030D-6E8A-4147-A177-3AD203B41FA5}">
                      <a16:colId xmlns:a16="http://schemas.microsoft.com/office/drawing/2014/main" val="1804772912"/>
                    </a:ext>
                  </a:extLst>
                </a:gridCol>
                <a:gridCol w="3200400">
                  <a:extLst>
                    <a:ext uri="{9D8B030D-6E8A-4147-A177-3AD203B41FA5}">
                      <a16:colId xmlns:a16="http://schemas.microsoft.com/office/drawing/2014/main" val="2057776687"/>
                    </a:ext>
                  </a:extLst>
                </a:gridCol>
              </a:tblGrid>
              <a:tr h="391960">
                <a:tc>
                  <a:txBody>
                    <a:bodyPr/>
                    <a:lstStyle/>
                    <a:p>
                      <a:pPr algn="ctr"/>
                      <a:r>
                        <a:rPr lang="en-GB" sz="2400" dirty="0">
                          <a:latin typeface="+mn-lt"/>
                        </a:rPr>
                        <a:t>Quotation </a:t>
                      </a:r>
                    </a:p>
                  </a:txBody>
                  <a:tcPr/>
                </a:tc>
                <a:tc>
                  <a:txBody>
                    <a:bodyPr/>
                    <a:lstStyle/>
                    <a:p>
                      <a:pPr algn="ctr"/>
                      <a:r>
                        <a:rPr lang="en-GB" sz="2400" dirty="0">
                          <a:latin typeface="+mn-lt"/>
                        </a:rPr>
                        <a:t>Meaning </a:t>
                      </a:r>
                    </a:p>
                  </a:txBody>
                  <a:tcPr/>
                </a:tc>
                <a:tc>
                  <a:txBody>
                    <a:bodyPr/>
                    <a:lstStyle/>
                    <a:p>
                      <a:pPr algn="ctr"/>
                      <a:r>
                        <a:rPr lang="en-GB" sz="2400" dirty="0">
                          <a:latin typeface="+mn-lt"/>
                        </a:rPr>
                        <a:t>Analysis </a:t>
                      </a:r>
                    </a:p>
                  </a:txBody>
                  <a:tcPr/>
                </a:tc>
                <a:tc>
                  <a:txBody>
                    <a:bodyPr/>
                    <a:lstStyle/>
                    <a:p>
                      <a:pPr algn="ctr"/>
                      <a:r>
                        <a:rPr lang="en-GB" sz="2400" dirty="0">
                          <a:latin typeface="+mn-lt"/>
                        </a:rPr>
                        <a:t>Challenge: CONTEXT</a:t>
                      </a:r>
                    </a:p>
                  </a:txBody>
                  <a:tcPr/>
                </a:tc>
                <a:extLst>
                  <a:ext uri="{0D108BD9-81ED-4DB2-BD59-A6C34878D82A}">
                    <a16:rowId xmlns:a16="http://schemas.microsoft.com/office/drawing/2014/main" val="1816930330"/>
                  </a:ext>
                </a:extLst>
              </a:tr>
              <a:tr h="682111">
                <a:tc>
                  <a:txBody>
                    <a:bodyPr/>
                    <a:lstStyle/>
                    <a:p>
                      <a:pPr algn="ctr"/>
                      <a:r>
                        <a:rPr lang="en-GB" sz="2000" i="1" dirty="0"/>
                        <a:t>“Stars, hide your fires; let not light see my black and deep desires”</a:t>
                      </a:r>
                    </a:p>
                  </a:txBody>
                  <a:tcPr/>
                </a:tc>
                <a:tc>
                  <a:txBody>
                    <a:bodyPr/>
                    <a:lstStyle/>
                    <a:p>
                      <a:endParaRPr lang="en-GB"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625798537"/>
                  </a:ext>
                </a:extLst>
              </a:tr>
              <a:tr h="682111">
                <a:tc>
                  <a:txBody>
                    <a:bodyPr/>
                    <a:lstStyle/>
                    <a:p>
                      <a:pPr algn="ctr"/>
                      <a:r>
                        <a:rPr lang="en-GB" sz="2000" i="1" dirty="0"/>
                        <a:t>“We will proceed no further in this business: he hath honour'd me of late” </a:t>
                      </a:r>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904915643"/>
                  </a:ext>
                </a:extLst>
              </a:tr>
              <a:tr h="682111">
                <a:tc>
                  <a:txBody>
                    <a:bodyPr/>
                    <a:lstStyle/>
                    <a:p>
                      <a:pPr algn="ctr"/>
                      <a:r>
                        <a:rPr lang="en-GB" sz="2000" i="1" dirty="0"/>
                        <a:t>“Will all great Neptune's ocean wash this blood clean from my hand?”</a:t>
                      </a:r>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442957604"/>
                  </a:ext>
                </a:extLst>
              </a:tr>
              <a:tr h="682111">
                <a:tc>
                  <a:txBody>
                    <a:bodyPr/>
                    <a:lstStyle/>
                    <a:p>
                      <a:pPr algn="ctr"/>
                      <a:r>
                        <a:rPr lang="en-GB" sz="2000" i="1" dirty="0"/>
                        <a:t>“O, full of scorpions is my mind, dear wife!”</a:t>
                      </a:r>
                    </a:p>
                  </a:txBody>
                  <a:tcPr/>
                </a:tc>
                <a:tc>
                  <a:txBody>
                    <a:bodyPr/>
                    <a:lstStyle/>
                    <a:p>
                      <a:endParaRPr lang="en-GB"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706635480"/>
                  </a:ext>
                </a:extLst>
              </a:tr>
              <a:tr h="682111">
                <a:tc>
                  <a:txBody>
                    <a:bodyPr/>
                    <a:lstStyle/>
                    <a:p>
                      <a:pPr algn="ctr"/>
                      <a:r>
                        <a:rPr lang="en-GB" sz="2000" i="1" dirty="0"/>
                        <a:t>“We have scotch'd the snake, not kill'd it”</a:t>
                      </a:r>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168545006"/>
                  </a:ext>
                </a:extLst>
              </a:tr>
              <a:tr h="682111">
                <a:tc>
                  <a:txBody>
                    <a:bodyPr/>
                    <a:lstStyle/>
                    <a:p>
                      <a:pPr algn="ctr"/>
                      <a:r>
                        <a:rPr lang="en-GB" sz="2000" i="1" dirty="0"/>
                        <a:t>“And be these juggling fiends no more believed, that palter with us in a double sense”</a:t>
                      </a:r>
                    </a:p>
                  </a:txBody>
                  <a:tcPr/>
                </a:tc>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644301565"/>
                  </a:ext>
                </a:extLst>
              </a:tr>
            </a:tbl>
          </a:graphicData>
        </a:graphic>
      </p:graphicFrame>
    </p:spTree>
    <p:extLst>
      <p:ext uri="{BB962C8B-B14F-4D97-AF65-F5344CB8AC3E}">
        <p14:creationId xmlns:p14="http://schemas.microsoft.com/office/powerpoint/2010/main" val="1729424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Landscape, Scotland, Isle Of Skye, Old Man Of Storr">
            <a:extLst>
              <a:ext uri="{FF2B5EF4-FFF2-40B4-BE49-F238E27FC236}">
                <a16:creationId xmlns:a16="http://schemas.microsoft.com/office/drawing/2014/main" id="{622E9D12-4808-4EF4-BCBB-751BE36777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AABA3120-BB02-4B74-AF35-9878DC536DEB}"/>
              </a:ext>
            </a:extLst>
          </p:cNvPr>
          <p:cNvSpPr/>
          <p:nvPr/>
        </p:nvSpPr>
        <p:spPr>
          <a:xfrm>
            <a:off x="183931" y="165538"/>
            <a:ext cx="11824138" cy="6526924"/>
          </a:xfrm>
          <a:prstGeom prst="rect">
            <a:avLst/>
          </a:prstGeom>
          <a:solidFill>
            <a:schemeClr val="bg1">
              <a:alpha val="5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FC7924E8-9FB6-4EC6-8D4D-E0BB31DF1B34}"/>
              </a:ext>
            </a:extLst>
          </p:cNvPr>
          <p:cNvSpPr txBox="1"/>
          <p:nvPr/>
        </p:nvSpPr>
        <p:spPr>
          <a:xfrm>
            <a:off x="0" y="275897"/>
            <a:ext cx="12192000" cy="646331"/>
          </a:xfrm>
          <a:prstGeom prst="rect">
            <a:avLst/>
          </a:prstGeom>
          <a:solidFill>
            <a:srgbClr val="AF771A"/>
          </a:solidFill>
        </p:spPr>
        <p:txBody>
          <a:bodyPr wrap="square" rtlCol="0">
            <a:spAutoFit/>
          </a:bodyPr>
          <a:lstStyle/>
          <a:p>
            <a:pPr algn="ctr"/>
            <a:r>
              <a:rPr lang="en-GB" sz="3600" dirty="0">
                <a:latin typeface="Copperplate Gothic Light" panose="020E0507020206020404" pitchFamily="34" charset="0"/>
              </a:rPr>
              <a:t>EXAMPLE </a:t>
            </a:r>
          </a:p>
        </p:txBody>
      </p:sp>
      <p:graphicFrame>
        <p:nvGraphicFramePr>
          <p:cNvPr id="3" name="Table 2">
            <a:extLst>
              <a:ext uri="{FF2B5EF4-FFF2-40B4-BE49-F238E27FC236}">
                <a16:creationId xmlns:a16="http://schemas.microsoft.com/office/drawing/2014/main" id="{3C33989D-4391-4116-9C39-1AD380B5E68A}"/>
              </a:ext>
            </a:extLst>
          </p:cNvPr>
          <p:cNvGraphicFramePr>
            <a:graphicFrameLocks noGrp="1"/>
          </p:cNvGraphicFramePr>
          <p:nvPr>
            <p:extLst>
              <p:ext uri="{D42A27DB-BD31-4B8C-83A1-F6EECF244321}">
                <p14:modId xmlns:p14="http://schemas.microsoft.com/office/powerpoint/2010/main" val="113967853"/>
              </p:ext>
            </p:extLst>
          </p:nvPr>
        </p:nvGraphicFramePr>
        <p:xfrm>
          <a:off x="373992" y="1032587"/>
          <a:ext cx="11444015" cy="4531065"/>
        </p:xfrm>
        <a:graphic>
          <a:graphicData uri="http://schemas.openxmlformats.org/drawingml/2006/table">
            <a:tbl>
              <a:tblPr firstRow="1" bandRow="1">
                <a:tableStyleId>{073A0DAA-6AF3-43AB-8588-CEC1D06C72B9}</a:tableStyleId>
              </a:tblPr>
              <a:tblGrid>
                <a:gridCol w="1896242">
                  <a:extLst>
                    <a:ext uri="{9D8B030D-6E8A-4147-A177-3AD203B41FA5}">
                      <a16:colId xmlns:a16="http://schemas.microsoft.com/office/drawing/2014/main" val="2899459917"/>
                    </a:ext>
                  </a:extLst>
                </a:gridCol>
                <a:gridCol w="1781504">
                  <a:extLst>
                    <a:ext uri="{9D8B030D-6E8A-4147-A177-3AD203B41FA5}">
                      <a16:colId xmlns:a16="http://schemas.microsoft.com/office/drawing/2014/main" val="3619978792"/>
                    </a:ext>
                  </a:extLst>
                </a:gridCol>
                <a:gridCol w="4565869">
                  <a:extLst>
                    <a:ext uri="{9D8B030D-6E8A-4147-A177-3AD203B41FA5}">
                      <a16:colId xmlns:a16="http://schemas.microsoft.com/office/drawing/2014/main" val="1804772912"/>
                    </a:ext>
                  </a:extLst>
                </a:gridCol>
                <a:gridCol w="3200400">
                  <a:extLst>
                    <a:ext uri="{9D8B030D-6E8A-4147-A177-3AD203B41FA5}">
                      <a16:colId xmlns:a16="http://schemas.microsoft.com/office/drawing/2014/main" val="2057776687"/>
                    </a:ext>
                  </a:extLst>
                </a:gridCol>
              </a:tblGrid>
              <a:tr h="599145">
                <a:tc>
                  <a:txBody>
                    <a:bodyPr/>
                    <a:lstStyle/>
                    <a:p>
                      <a:pPr algn="ctr"/>
                      <a:r>
                        <a:rPr lang="en-GB" sz="2400" dirty="0">
                          <a:latin typeface="+mn-lt"/>
                        </a:rPr>
                        <a:t>Quotation </a:t>
                      </a:r>
                    </a:p>
                  </a:txBody>
                  <a:tcPr/>
                </a:tc>
                <a:tc>
                  <a:txBody>
                    <a:bodyPr/>
                    <a:lstStyle/>
                    <a:p>
                      <a:pPr algn="ctr"/>
                      <a:r>
                        <a:rPr lang="en-GB" sz="2400" dirty="0">
                          <a:latin typeface="+mn-lt"/>
                        </a:rPr>
                        <a:t>Meaning </a:t>
                      </a:r>
                    </a:p>
                  </a:txBody>
                  <a:tcPr/>
                </a:tc>
                <a:tc>
                  <a:txBody>
                    <a:bodyPr/>
                    <a:lstStyle/>
                    <a:p>
                      <a:pPr algn="ctr"/>
                      <a:r>
                        <a:rPr lang="en-GB" sz="2400" dirty="0">
                          <a:latin typeface="+mn-lt"/>
                        </a:rPr>
                        <a:t>Analysis </a:t>
                      </a:r>
                    </a:p>
                  </a:txBody>
                  <a:tcPr/>
                </a:tc>
                <a:tc>
                  <a:txBody>
                    <a:bodyPr/>
                    <a:lstStyle/>
                    <a:p>
                      <a:pPr algn="ctr"/>
                      <a:r>
                        <a:rPr lang="en-GB" sz="2400" dirty="0">
                          <a:latin typeface="+mn-lt"/>
                        </a:rPr>
                        <a:t>Challenge: CONTEXT</a:t>
                      </a:r>
                    </a:p>
                  </a:txBody>
                  <a:tcPr/>
                </a:tc>
                <a:extLst>
                  <a:ext uri="{0D108BD9-81ED-4DB2-BD59-A6C34878D82A}">
                    <a16:rowId xmlns:a16="http://schemas.microsoft.com/office/drawing/2014/main" val="1816930330"/>
                  </a:ext>
                </a:extLst>
              </a:tr>
              <a:tr h="2805466">
                <a:tc>
                  <a:txBody>
                    <a:bodyPr/>
                    <a:lstStyle/>
                    <a:p>
                      <a:pPr algn="ctr"/>
                      <a:r>
                        <a:rPr lang="en-GB" sz="2000" b="1" i="1" dirty="0"/>
                        <a:t>“Stars, hide your fires; let not light see my black and deep desires”</a:t>
                      </a:r>
                    </a:p>
                  </a:txBody>
                  <a:tcPr/>
                </a:tc>
                <a:tc>
                  <a:txBody>
                    <a:bodyPr/>
                    <a:lstStyle/>
                    <a:p>
                      <a:pPr algn="just"/>
                      <a:r>
                        <a:rPr lang="en-GB" dirty="0"/>
                        <a:t>This means that Macbeth wishes for it do be dark so that he is able to hide his growing ambitions. </a:t>
                      </a:r>
                    </a:p>
                  </a:txBody>
                  <a:tcPr/>
                </a:tc>
                <a:tc>
                  <a:txBody>
                    <a:bodyPr/>
                    <a:lstStyle/>
                    <a:p>
                      <a:pPr algn="just"/>
                      <a:r>
                        <a:rPr lang="en-GB" dirty="0"/>
                        <a:t>This use of personification demonstrates Macbeth’s “secret desires”, namely his ambition to become king himself following his meeting with the three Witches. However, he wishes the stars to “hide” their “fires”, showing us that he wishes to hide his true thoughts from those around him. This directly links to the theme of duplicity and highlights Macbeth’s devious nature. Macbeth is clearly torn between his sense of right and wrong.</a:t>
                      </a:r>
                    </a:p>
                    <a:p>
                      <a:pPr algn="just"/>
                      <a:endParaRPr lang="en-GB" dirty="0"/>
                    </a:p>
                    <a:p>
                      <a:pPr algn="just"/>
                      <a:r>
                        <a:rPr lang="en-GB" dirty="0"/>
                        <a:t>The reference of light and dark (the “fire” in contrast to the “black” desires) is representative of the themes of good and evil.</a:t>
                      </a:r>
                    </a:p>
                  </a:txBody>
                  <a:tcPr/>
                </a:tc>
                <a:tc>
                  <a:txBody>
                    <a:bodyPr/>
                    <a:lstStyle/>
                    <a:p>
                      <a:pPr algn="just"/>
                      <a:r>
                        <a:rPr lang="en-GB" dirty="0"/>
                        <a:t>In Jacobean England it was a commonly held belief that God was unable to see your misdeeds in the dark and so they could go unpunished in the eyes of the lord. Macbeth’s words echo his belief, as he homes that the “light” (God) will be unable to punish him for his “black” (evil) thoughts. </a:t>
                      </a:r>
                    </a:p>
                  </a:txBody>
                  <a:tcPr/>
                </a:tc>
                <a:extLst>
                  <a:ext uri="{0D108BD9-81ED-4DB2-BD59-A6C34878D82A}">
                    <a16:rowId xmlns:a16="http://schemas.microsoft.com/office/drawing/2014/main" val="3625798537"/>
                  </a:ext>
                </a:extLst>
              </a:tr>
            </a:tbl>
          </a:graphicData>
        </a:graphic>
      </p:graphicFrame>
      <p:sp>
        <p:nvSpPr>
          <p:cNvPr id="7" name="TextBox 6">
            <a:extLst>
              <a:ext uri="{FF2B5EF4-FFF2-40B4-BE49-F238E27FC236}">
                <a16:creationId xmlns:a16="http://schemas.microsoft.com/office/drawing/2014/main" id="{2737AFCF-3B23-4A71-85DF-A619F2CCA12E}"/>
              </a:ext>
            </a:extLst>
          </p:cNvPr>
          <p:cNvSpPr txBox="1"/>
          <p:nvPr/>
        </p:nvSpPr>
        <p:spPr>
          <a:xfrm>
            <a:off x="373991" y="5620225"/>
            <a:ext cx="11444015" cy="1015663"/>
          </a:xfrm>
          <a:prstGeom prst="rect">
            <a:avLst/>
          </a:prstGeom>
          <a:solidFill>
            <a:srgbClr val="AF771A"/>
          </a:solidFill>
        </p:spPr>
        <p:txBody>
          <a:bodyPr wrap="square" rtlCol="0">
            <a:spAutoFit/>
          </a:bodyPr>
          <a:lstStyle/>
          <a:p>
            <a:pPr algn="ctr"/>
            <a:r>
              <a:rPr lang="en-GB" sz="2000" b="1" dirty="0"/>
              <a:t>Swap your grids with another student. You should now add anything to their grid that you feel that they could have included and highlight any errors. When you are finished, swap back and review the comments you have been given. </a:t>
            </a:r>
          </a:p>
        </p:txBody>
      </p:sp>
    </p:spTree>
    <p:extLst>
      <p:ext uri="{BB962C8B-B14F-4D97-AF65-F5344CB8AC3E}">
        <p14:creationId xmlns:p14="http://schemas.microsoft.com/office/powerpoint/2010/main" val="3011851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TotalTime>
  <Words>1173</Words>
  <Application>Microsoft Macintosh PowerPoint</Application>
  <PresentationFormat>Widescreen</PresentationFormat>
  <Paragraphs>136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Copperplate Gothic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Ebonie Oliver</dc:creator>
  <cp:lastModifiedBy>Melanie Wright</cp:lastModifiedBy>
  <cp:revision>12</cp:revision>
  <dcterms:created xsi:type="dcterms:W3CDTF">2019-12-02T12:06:13Z</dcterms:created>
  <dcterms:modified xsi:type="dcterms:W3CDTF">2023-01-10T00:59:22Z</dcterms:modified>
</cp:coreProperties>
</file>