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9" r:id="rId3"/>
    <p:sldId id="270" r:id="rId4"/>
    <p:sldId id="271" r:id="rId5"/>
    <p:sldId id="273" r:id="rId6"/>
    <p:sldId id="275" r:id="rId7"/>
    <p:sldId id="276" r:id="rId8"/>
    <p:sldId id="277" r:id="rId9"/>
    <p:sldId id="272" r:id="rId10"/>
    <p:sldId id="278" r:id="rId11"/>
    <p:sldId id="257" r:id="rId12"/>
    <p:sldId id="279" r:id="rId13"/>
    <p:sldId id="261" r:id="rId14"/>
    <p:sldId id="280" r:id="rId15"/>
    <p:sldId id="28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D8E1"/>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638"/>
    <p:restoredTop sz="94679"/>
  </p:normalViewPr>
  <p:slideViewPr>
    <p:cSldViewPr>
      <p:cViewPr varScale="1">
        <p:scale>
          <a:sx n="61" d="100"/>
          <a:sy n="61" d="100"/>
        </p:scale>
        <p:origin x="208" y="11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A1A5A7-3E02-4C3E-A306-5960AAFF3785}" type="datetimeFigureOut">
              <a:rPr lang="en-IE" smtClean="0"/>
              <a:t>07/12/2022</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B5795A-556C-4312-9B3F-69401D7B99FC}" type="slidenum">
              <a:rPr lang="en-IE" smtClean="0"/>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a:t>To really get to grips with Macbeth’s character you must form your own personal opinions. Use these 10 questions to get to grips with how YOU feel about his personality. Remember there is no RIGHT interpretation there are only opinions backed up with quotes / examples.</a:t>
            </a:r>
          </a:p>
        </p:txBody>
      </p:sp>
      <p:sp>
        <p:nvSpPr>
          <p:cNvPr id="4" name="Slide Number Placeholder 3"/>
          <p:cNvSpPr>
            <a:spLocks noGrp="1"/>
          </p:cNvSpPr>
          <p:nvPr>
            <p:ph type="sldNum" sz="quarter" idx="10"/>
          </p:nvPr>
        </p:nvSpPr>
        <p:spPr/>
        <p:txBody>
          <a:bodyPr/>
          <a:lstStyle/>
          <a:p>
            <a:fld id="{DBB5795A-556C-4312-9B3F-69401D7B99FC}" type="slidenum">
              <a:rPr lang="en-IE" smtClean="0"/>
              <a:t>8</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32E92318-32CF-4B41-883B-82E2FB87269D}" type="datetimeFigureOut">
              <a:rPr lang="en-IE" smtClean="0"/>
              <a:pPr/>
              <a:t>07/12/2022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4B6685B-69B9-493C-9264-FCB129E470F9}" type="slidenum">
              <a:rPr lang="en-IE" smtClean="0"/>
              <a:pPr/>
              <a:t>‹#›</a:t>
            </a:fld>
            <a:endParaRPr lang="en-IE"/>
          </a:p>
        </p:txBody>
      </p:sp>
    </p:spTree>
    <p:extLst>
      <p:ext uri="{BB962C8B-B14F-4D97-AF65-F5344CB8AC3E}">
        <p14:creationId xmlns:p14="http://schemas.microsoft.com/office/powerpoint/2010/main" val="1109782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32E92318-32CF-4B41-883B-82E2FB87269D}" type="datetimeFigureOut">
              <a:rPr lang="en-IE" smtClean="0"/>
              <a:pPr/>
              <a:t>07/12/2022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4B6685B-69B9-493C-9264-FCB129E470F9}" type="slidenum">
              <a:rPr lang="en-IE" smtClean="0"/>
              <a:pPr/>
              <a:t>‹#›</a:t>
            </a:fld>
            <a:endParaRPr lang="en-IE"/>
          </a:p>
        </p:txBody>
      </p:sp>
    </p:spTree>
    <p:extLst>
      <p:ext uri="{BB962C8B-B14F-4D97-AF65-F5344CB8AC3E}">
        <p14:creationId xmlns:p14="http://schemas.microsoft.com/office/powerpoint/2010/main" val="836032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32E92318-32CF-4B41-883B-82E2FB87269D}" type="datetimeFigureOut">
              <a:rPr lang="en-IE" smtClean="0"/>
              <a:pPr/>
              <a:t>07/12/2022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4B6685B-69B9-493C-9264-FCB129E470F9}" type="slidenum">
              <a:rPr lang="en-IE" smtClean="0"/>
              <a:pPr/>
              <a:t>‹#›</a:t>
            </a:fld>
            <a:endParaRPr lang="en-IE"/>
          </a:p>
        </p:txBody>
      </p:sp>
    </p:spTree>
    <p:extLst>
      <p:ext uri="{BB962C8B-B14F-4D97-AF65-F5344CB8AC3E}">
        <p14:creationId xmlns:p14="http://schemas.microsoft.com/office/powerpoint/2010/main" val="959254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32E92318-32CF-4B41-883B-82E2FB87269D}" type="datetimeFigureOut">
              <a:rPr lang="en-IE" smtClean="0"/>
              <a:pPr/>
              <a:t>07/12/2022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4B6685B-69B9-493C-9264-FCB129E470F9}" type="slidenum">
              <a:rPr lang="en-IE" smtClean="0"/>
              <a:pPr/>
              <a:t>‹#›</a:t>
            </a:fld>
            <a:endParaRPr lang="en-IE"/>
          </a:p>
        </p:txBody>
      </p:sp>
    </p:spTree>
    <p:extLst>
      <p:ext uri="{BB962C8B-B14F-4D97-AF65-F5344CB8AC3E}">
        <p14:creationId xmlns:p14="http://schemas.microsoft.com/office/powerpoint/2010/main" val="218986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E92318-32CF-4B41-883B-82E2FB87269D}" type="datetimeFigureOut">
              <a:rPr lang="en-IE" smtClean="0"/>
              <a:pPr/>
              <a:t>07/12/2022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4B6685B-69B9-493C-9264-FCB129E470F9}" type="slidenum">
              <a:rPr lang="en-IE" smtClean="0"/>
              <a:pPr/>
              <a:t>‹#›</a:t>
            </a:fld>
            <a:endParaRPr lang="en-IE"/>
          </a:p>
        </p:txBody>
      </p:sp>
    </p:spTree>
    <p:extLst>
      <p:ext uri="{BB962C8B-B14F-4D97-AF65-F5344CB8AC3E}">
        <p14:creationId xmlns:p14="http://schemas.microsoft.com/office/powerpoint/2010/main" val="2033090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32E92318-32CF-4B41-883B-82E2FB87269D}" type="datetimeFigureOut">
              <a:rPr lang="en-IE" smtClean="0"/>
              <a:pPr/>
              <a:t>07/12/2022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4B6685B-69B9-493C-9264-FCB129E470F9}" type="slidenum">
              <a:rPr lang="en-IE" smtClean="0"/>
              <a:pPr/>
              <a:t>‹#›</a:t>
            </a:fld>
            <a:endParaRPr lang="en-IE"/>
          </a:p>
        </p:txBody>
      </p:sp>
    </p:spTree>
    <p:extLst>
      <p:ext uri="{BB962C8B-B14F-4D97-AF65-F5344CB8AC3E}">
        <p14:creationId xmlns:p14="http://schemas.microsoft.com/office/powerpoint/2010/main" val="2190170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32E92318-32CF-4B41-883B-82E2FB87269D}" type="datetimeFigureOut">
              <a:rPr lang="en-IE" smtClean="0"/>
              <a:pPr/>
              <a:t>07/12/2022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94B6685B-69B9-493C-9264-FCB129E470F9}" type="slidenum">
              <a:rPr lang="en-IE" smtClean="0"/>
              <a:pPr/>
              <a:t>‹#›</a:t>
            </a:fld>
            <a:endParaRPr lang="en-IE"/>
          </a:p>
        </p:txBody>
      </p:sp>
    </p:spTree>
    <p:extLst>
      <p:ext uri="{BB962C8B-B14F-4D97-AF65-F5344CB8AC3E}">
        <p14:creationId xmlns:p14="http://schemas.microsoft.com/office/powerpoint/2010/main" val="1659209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32E92318-32CF-4B41-883B-82E2FB87269D}" type="datetimeFigureOut">
              <a:rPr lang="en-IE" smtClean="0"/>
              <a:pPr/>
              <a:t>07/12/2022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94B6685B-69B9-493C-9264-FCB129E470F9}" type="slidenum">
              <a:rPr lang="en-IE" smtClean="0"/>
              <a:pPr/>
              <a:t>‹#›</a:t>
            </a:fld>
            <a:endParaRPr lang="en-IE"/>
          </a:p>
        </p:txBody>
      </p:sp>
    </p:spTree>
    <p:extLst>
      <p:ext uri="{BB962C8B-B14F-4D97-AF65-F5344CB8AC3E}">
        <p14:creationId xmlns:p14="http://schemas.microsoft.com/office/powerpoint/2010/main" val="1533279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92318-32CF-4B41-883B-82E2FB87269D}" type="datetimeFigureOut">
              <a:rPr lang="en-IE" smtClean="0"/>
              <a:pPr/>
              <a:t>07/12/2022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94B6685B-69B9-493C-9264-FCB129E470F9}" type="slidenum">
              <a:rPr lang="en-IE" smtClean="0"/>
              <a:pPr/>
              <a:t>‹#›</a:t>
            </a:fld>
            <a:endParaRPr lang="en-IE"/>
          </a:p>
        </p:txBody>
      </p:sp>
    </p:spTree>
    <p:extLst>
      <p:ext uri="{BB962C8B-B14F-4D97-AF65-F5344CB8AC3E}">
        <p14:creationId xmlns:p14="http://schemas.microsoft.com/office/powerpoint/2010/main" val="2504825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E92318-32CF-4B41-883B-82E2FB87269D}" type="datetimeFigureOut">
              <a:rPr lang="en-IE" smtClean="0"/>
              <a:pPr/>
              <a:t>07/12/2022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4B6685B-69B9-493C-9264-FCB129E470F9}" type="slidenum">
              <a:rPr lang="en-IE" smtClean="0"/>
              <a:pPr/>
              <a:t>‹#›</a:t>
            </a:fld>
            <a:endParaRPr lang="en-IE"/>
          </a:p>
        </p:txBody>
      </p:sp>
    </p:spTree>
    <p:extLst>
      <p:ext uri="{BB962C8B-B14F-4D97-AF65-F5344CB8AC3E}">
        <p14:creationId xmlns:p14="http://schemas.microsoft.com/office/powerpoint/2010/main" val="3743432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E92318-32CF-4B41-883B-82E2FB87269D}" type="datetimeFigureOut">
              <a:rPr lang="en-IE" smtClean="0"/>
              <a:pPr/>
              <a:t>07/12/2022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4B6685B-69B9-493C-9264-FCB129E470F9}" type="slidenum">
              <a:rPr lang="en-IE" smtClean="0"/>
              <a:pPr/>
              <a:t>‹#›</a:t>
            </a:fld>
            <a:endParaRPr lang="en-IE"/>
          </a:p>
        </p:txBody>
      </p:sp>
    </p:spTree>
    <p:extLst>
      <p:ext uri="{BB962C8B-B14F-4D97-AF65-F5344CB8AC3E}">
        <p14:creationId xmlns:p14="http://schemas.microsoft.com/office/powerpoint/2010/main" val="2236536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92318-32CF-4B41-883B-82E2FB87269D}" type="datetimeFigureOut">
              <a:rPr lang="en-IE" smtClean="0"/>
              <a:pPr/>
              <a:t>07/12/2022</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B6685B-69B9-493C-9264-FCB129E470F9}" type="slidenum">
              <a:rPr lang="en-IE" smtClean="0"/>
              <a:pPr/>
              <a:t>‹#›</a:t>
            </a:fld>
            <a:endParaRPr lang="en-IE"/>
          </a:p>
        </p:txBody>
      </p:sp>
    </p:spTree>
    <p:extLst>
      <p:ext uri="{BB962C8B-B14F-4D97-AF65-F5344CB8AC3E}">
        <p14:creationId xmlns:p14="http://schemas.microsoft.com/office/powerpoint/2010/main" val="1296431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ube.com/watch?v=N7HYSrADXv8"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4499992" cy="6858000"/>
          </a:xfrm>
          <a:solidFill>
            <a:srgbClr val="FFFF00"/>
          </a:solidFill>
        </p:spPr>
        <p:txBody>
          <a:bodyPr>
            <a:normAutofit fontScale="85000" lnSpcReduction="10000"/>
          </a:bodyPr>
          <a:lstStyle/>
          <a:p>
            <a:pPr algn="l"/>
            <a:r>
              <a:rPr lang="en-IE" b="1" dirty="0">
                <a:solidFill>
                  <a:schemeClr val="tx1"/>
                </a:solidFill>
              </a:rPr>
              <a:t>Key adjectives:</a:t>
            </a:r>
          </a:p>
          <a:p>
            <a:pPr algn="l"/>
            <a:r>
              <a:rPr lang="en-IE" u="sng" dirty="0">
                <a:solidFill>
                  <a:schemeClr val="tx1"/>
                </a:solidFill>
              </a:rPr>
              <a:t>Initially: </a:t>
            </a:r>
          </a:p>
          <a:p>
            <a:pPr marL="457200" indent="-457200" algn="l">
              <a:buFont typeface="Arial" pitchFamily="34" charset="0"/>
              <a:buChar char="•"/>
            </a:pPr>
            <a:r>
              <a:rPr lang="en-IE" dirty="0">
                <a:solidFill>
                  <a:schemeClr val="tx1"/>
                </a:solidFill>
              </a:rPr>
              <a:t>Courageous, valiant</a:t>
            </a:r>
          </a:p>
          <a:p>
            <a:pPr marL="457200" indent="-457200" algn="l">
              <a:buFont typeface="Arial" pitchFamily="34" charset="0"/>
              <a:buChar char="•"/>
            </a:pPr>
            <a:r>
              <a:rPr lang="en-IE" dirty="0">
                <a:solidFill>
                  <a:schemeClr val="tx1"/>
                </a:solidFill>
              </a:rPr>
              <a:t>Appears to be loyal, patriotic, noble</a:t>
            </a:r>
          </a:p>
          <a:p>
            <a:pPr algn="l"/>
            <a:r>
              <a:rPr lang="en-IE" u="sng" dirty="0">
                <a:solidFill>
                  <a:schemeClr val="tx1"/>
                </a:solidFill>
              </a:rPr>
              <a:t>Develops into a character that is:</a:t>
            </a:r>
          </a:p>
          <a:p>
            <a:pPr marL="457200" indent="-457200" algn="l">
              <a:buFont typeface="Arial" pitchFamily="34" charset="0"/>
              <a:buChar char="•"/>
            </a:pPr>
            <a:r>
              <a:rPr lang="en-IE" dirty="0">
                <a:solidFill>
                  <a:schemeClr val="tx1"/>
                </a:solidFill>
              </a:rPr>
              <a:t>Ambitious </a:t>
            </a:r>
          </a:p>
          <a:p>
            <a:pPr marL="457200" indent="-457200" algn="l">
              <a:buFont typeface="Arial" pitchFamily="34" charset="0"/>
              <a:buChar char="•"/>
            </a:pPr>
            <a:r>
              <a:rPr lang="en-IE" dirty="0">
                <a:solidFill>
                  <a:schemeClr val="tx1"/>
                </a:solidFill>
              </a:rPr>
              <a:t>Deceptive, false</a:t>
            </a:r>
          </a:p>
          <a:p>
            <a:pPr marL="457200" indent="-457200" algn="l">
              <a:buFont typeface="Arial" pitchFamily="34" charset="0"/>
              <a:buChar char="•"/>
            </a:pPr>
            <a:r>
              <a:rPr lang="en-IE" dirty="0">
                <a:solidFill>
                  <a:schemeClr val="tx1"/>
                </a:solidFill>
              </a:rPr>
              <a:t>Ruthless, callous, tyrannical</a:t>
            </a:r>
          </a:p>
          <a:p>
            <a:pPr algn="l"/>
            <a:r>
              <a:rPr lang="en-IE" u="sng" dirty="0">
                <a:solidFill>
                  <a:schemeClr val="tx1"/>
                </a:solidFill>
              </a:rPr>
              <a:t>Ultimately</a:t>
            </a:r>
            <a:r>
              <a:rPr lang="en-IE" dirty="0">
                <a:solidFill>
                  <a:schemeClr val="tx1"/>
                </a:solidFill>
              </a:rPr>
              <a:t>:</a:t>
            </a:r>
          </a:p>
          <a:p>
            <a:pPr marL="457200" indent="-457200" algn="l">
              <a:buFont typeface="Arial" pitchFamily="34" charset="0"/>
              <a:buChar char="•"/>
            </a:pPr>
            <a:r>
              <a:rPr lang="en-IE" dirty="0">
                <a:solidFill>
                  <a:schemeClr val="tx1"/>
                </a:solidFill>
              </a:rPr>
              <a:t>World weary</a:t>
            </a:r>
          </a:p>
          <a:p>
            <a:pPr marL="457200" indent="-457200" algn="l">
              <a:buFont typeface="Arial" pitchFamily="34" charset="0"/>
              <a:buChar char="•"/>
            </a:pPr>
            <a:r>
              <a:rPr lang="en-IE" dirty="0">
                <a:solidFill>
                  <a:schemeClr val="tx1"/>
                </a:solidFill>
              </a:rPr>
              <a:t>Philosophical</a:t>
            </a:r>
          </a:p>
          <a:p>
            <a:pPr marL="457200" indent="-457200" algn="l">
              <a:buFont typeface="Arial" pitchFamily="34" charset="0"/>
              <a:buChar char="•"/>
            </a:pPr>
            <a:r>
              <a:rPr lang="en-IE" dirty="0">
                <a:solidFill>
                  <a:schemeClr val="tx1"/>
                </a:solidFill>
              </a:rPr>
              <a:t>Brave (a constant trait)</a:t>
            </a:r>
          </a:p>
          <a:p>
            <a:pPr marL="457200" indent="-457200" algn="l">
              <a:buFont typeface="Arial" pitchFamily="34" charset="0"/>
              <a:buChar char="•"/>
            </a:pPr>
            <a:r>
              <a:rPr lang="en-IE" dirty="0">
                <a:solidFill>
                  <a:schemeClr val="tx1"/>
                </a:solidFill>
              </a:rPr>
              <a:t>defiant</a:t>
            </a:r>
          </a:p>
          <a:p>
            <a:pPr marL="457200" indent="-457200" algn="l">
              <a:buFont typeface="Arial" pitchFamily="34" charset="0"/>
              <a:buChar char="•"/>
            </a:pPr>
            <a:endParaRPr lang="en-IE" dirty="0"/>
          </a:p>
        </p:txBody>
      </p:sp>
      <p:sp>
        <p:nvSpPr>
          <p:cNvPr id="5" name="Rounded Rectangle 4"/>
          <p:cNvSpPr/>
          <p:nvPr/>
        </p:nvSpPr>
        <p:spPr>
          <a:xfrm>
            <a:off x="4499992" y="0"/>
            <a:ext cx="4644008" cy="4077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IE" sz="3200" dirty="0"/>
              <a:t>Under each heading add at least 3 words/phrases you would use to describe the character of Macbeth.  </a:t>
            </a:r>
          </a:p>
          <a:p>
            <a:pPr>
              <a:buFont typeface="Arial" pitchFamily="34" charset="0"/>
              <a:buChar char="•"/>
            </a:pPr>
            <a:r>
              <a:rPr lang="en-IE" sz="3200" dirty="0"/>
              <a:t>Share and feedback.  </a:t>
            </a:r>
          </a:p>
        </p:txBody>
      </p:sp>
      <p:pic>
        <p:nvPicPr>
          <p:cNvPr id="14338" name="Picture 2" descr="https://encrypted-tbn2.gstatic.com/images?q=tbn:ANd9GcSgWbAQrQgSDw2nX4B-f6PsGESZkubn4f7brvtSLQpgLLqq_0fjxg"/>
          <p:cNvPicPr>
            <a:picLocks noChangeAspect="1" noChangeArrowheads="1"/>
          </p:cNvPicPr>
          <p:nvPr/>
        </p:nvPicPr>
        <p:blipFill>
          <a:blip r:embed="rId2" cstate="print"/>
          <a:srcRect/>
          <a:stretch>
            <a:fillRect/>
          </a:stretch>
        </p:blipFill>
        <p:spPr bwMode="auto">
          <a:xfrm>
            <a:off x="4427984" y="1"/>
            <a:ext cx="4716016" cy="3344084"/>
          </a:xfrm>
          <a:prstGeom prst="rect">
            <a:avLst/>
          </a:prstGeom>
          <a:noFill/>
        </p:spPr>
      </p:pic>
      <p:sp>
        <p:nvSpPr>
          <p:cNvPr id="6" name="Rectangle 5"/>
          <p:cNvSpPr/>
          <p:nvPr/>
        </p:nvSpPr>
        <p:spPr>
          <a:xfrm>
            <a:off x="4572000" y="5445224"/>
            <a:ext cx="4248472" cy="1200329"/>
          </a:xfrm>
          <a:prstGeom prst="rect">
            <a:avLst/>
          </a:prstGeom>
        </p:spPr>
        <p:txBody>
          <a:bodyPr wrap="square">
            <a:spAutoFit/>
          </a:bodyPr>
          <a:lstStyle/>
          <a:p>
            <a:endParaRPr lang="en-IE" dirty="0">
              <a:hlinkClick r:id="rId3"/>
            </a:endParaRPr>
          </a:p>
          <a:p>
            <a:endParaRPr lang="en-IE" dirty="0">
              <a:hlinkClick r:id="rId3"/>
            </a:endParaRPr>
          </a:p>
          <a:p>
            <a:r>
              <a:rPr lang="en-IE" dirty="0">
                <a:hlinkClick r:id="rId3"/>
              </a:rPr>
              <a:t>http://www.youtube.com/watch?v=N7HYSrADXv8</a:t>
            </a:r>
            <a:r>
              <a:rPr lang="en-IE" dirty="0"/>
              <a:t>  </a:t>
            </a:r>
          </a:p>
        </p:txBody>
      </p:sp>
      <p:sp>
        <p:nvSpPr>
          <p:cNvPr id="7" name="TextBox 6"/>
          <p:cNvSpPr txBox="1"/>
          <p:nvPr/>
        </p:nvSpPr>
        <p:spPr>
          <a:xfrm>
            <a:off x="4644008" y="4437112"/>
            <a:ext cx="3600400" cy="1384995"/>
          </a:xfrm>
          <a:prstGeom prst="rect">
            <a:avLst/>
          </a:prstGeom>
          <a:solidFill>
            <a:srgbClr val="7030A0"/>
          </a:solidFill>
        </p:spPr>
        <p:txBody>
          <a:bodyPr wrap="square" rtlCol="0">
            <a:spAutoFit/>
          </a:bodyPr>
          <a:lstStyle/>
          <a:p>
            <a:r>
              <a:rPr lang="en-IE" sz="2800" dirty="0">
                <a:solidFill>
                  <a:schemeClr val="bg1"/>
                </a:solidFill>
              </a:rPr>
              <a:t>What aspects of the following clip are analytical?</a:t>
            </a:r>
          </a:p>
        </p:txBody>
      </p:sp>
    </p:spTree>
    <p:extLst>
      <p:ext uri="{BB962C8B-B14F-4D97-AF65-F5344CB8AC3E}">
        <p14:creationId xmlns:p14="http://schemas.microsoft.com/office/powerpoint/2010/main" val="227768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14338"/>
                                        </p:tgtEl>
                                      </p:cBhvr>
                                    </p:animEffect>
                                    <p:set>
                                      <p:cBhvr>
                                        <p:cTn id="7" dur="1" fill="hold">
                                          <p:stCondLst>
                                            <p:cond delay="499"/>
                                          </p:stCondLst>
                                        </p:cTn>
                                        <p:tgtEl>
                                          <p:spTgt spid="1433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linds(horizontal)">
                                      <p:cBhvr>
                                        <p:cTn id="1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lstStyle/>
          <a:p>
            <a:r>
              <a:rPr lang="en-IE" dirty="0">
                <a:solidFill>
                  <a:srgbClr val="FF0000"/>
                </a:solidFill>
              </a:rPr>
              <a:t>Imagery </a:t>
            </a:r>
          </a:p>
        </p:txBody>
      </p:sp>
      <p:sp>
        <p:nvSpPr>
          <p:cNvPr id="3" name="Content Placeholder 2"/>
          <p:cNvSpPr>
            <a:spLocks noGrp="1"/>
          </p:cNvSpPr>
          <p:nvPr>
            <p:ph idx="1"/>
          </p:nvPr>
        </p:nvSpPr>
        <p:spPr/>
        <p:txBody>
          <a:bodyPr>
            <a:normAutofit lnSpcReduction="10000"/>
          </a:bodyPr>
          <a:lstStyle/>
          <a:p>
            <a:r>
              <a:rPr lang="en-IE" dirty="0"/>
              <a:t>Disease</a:t>
            </a:r>
          </a:p>
          <a:p>
            <a:r>
              <a:rPr lang="en-IE" dirty="0"/>
              <a:t>Damnation</a:t>
            </a:r>
          </a:p>
          <a:p>
            <a:r>
              <a:rPr lang="en-IE" dirty="0"/>
              <a:t>Hell</a:t>
            </a:r>
          </a:p>
          <a:p>
            <a:r>
              <a:rPr lang="en-IE" dirty="0"/>
              <a:t>The Devil</a:t>
            </a:r>
          </a:p>
          <a:p>
            <a:r>
              <a:rPr lang="en-IE" dirty="0"/>
              <a:t>Weeds</a:t>
            </a:r>
          </a:p>
          <a:p>
            <a:r>
              <a:rPr lang="en-IE" dirty="0"/>
              <a:t>Poison</a:t>
            </a:r>
          </a:p>
          <a:p>
            <a:r>
              <a:rPr lang="en-IE" dirty="0"/>
              <a:t>Evil</a:t>
            </a:r>
          </a:p>
          <a:p>
            <a:r>
              <a:rPr lang="en-IE" dirty="0"/>
              <a:t>Supernatural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IE" sz="4000" dirty="0"/>
              <a:t>Macbeth = positive (1</a:t>
            </a:r>
            <a:r>
              <a:rPr lang="en-IE" sz="4000" baseline="30000" dirty="0"/>
              <a:t>st</a:t>
            </a:r>
            <a:r>
              <a:rPr lang="en-IE" sz="4000" dirty="0"/>
              <a:t> impression)</a:t>
            </a:r>
          </a:p>
        </p:txBody>
      </p:sp>
      <p:sp>
        <p:nvSpPr>
          <p:cNvPr id="3" name="Content Placeholder 2"/>
          <p:cNvSpPr>
            <a:spLocks noGrp="1"/>
          </p:cNvSpPr>
          <p:nvPr>
            <p:ph sz="half" idx="1"/>
          </p:nvPr>
        </p:nvSpPr>
        <p:spPr/>
        <p:txBody>
          <a:bodyPr>
            <a:normAutofit fontScale="85000" lnSpcReduction="20000"/>
          </a:bodyPr>
          <a:lstStyle/>
          <a:p>
            <a:r>
              <a:rPr lang="en-IE" dirty="0"/>
              <a:t>At the start of the play = highly respected figure</a:t>
            </a:r>
          </a:p>
          <a:p>
            <a:r>
              <a:rPr lang="en-IE" dirty="0"/>
              <a:t>He has effectively saved Duncan’s kingship, putting down a rebellion within Scotland and repelled an attack by the King of Norway who attempted to take advantage of the confusion in Scotland.  </a:t>
            </a:r>
          </a:p>
          <a:p>
            <a:r>
              <a:rPr lang="en-IE" dirty="0"/>
              <a:t>Macbeth is portrayed as a fierce warrior who cuts a bloody swathe through the ranks of his enemies</a:t>
            </a:r>
          </a:p>
        </p:txBody>
      </p:sp>
      <p:sp>
        <p:nvSpPr>
          <p:cNvPr id="4" name="Content Placeholder 3"/>
          <p:cNvSpPr>
            <a:spLocks noGrp="1"/>
          </p:cNvSpPr>
          <p:nvPr>
            <p:ph sz="half" idx="2"/>
          </p:nvPr>
        </p:nvSpPr>
        <p:spPr>
          <a:xfrm>
            <a:off x="4648200" y="1600200"/>
            <a:ext cx="4100264" cy="4925144"/>
          </a:xfrm>
        </p:spPr>
        <p:txBody>
          <a:bodyPr>
            <a:normAutofit fontScale="85000" lnSpcReduction="20000"/>
          </a:bodyPr>
          <a:lstStyle/>
          <a:p>
            <a:r>
              <a:rPr lang="en-IE" sz="3200" dirty="0"/>
              <a:t>His ferocity is such that he almost splits the rebel </a:t>
            </a:r>
            <a:r>
              <a:rPr lang="en-IE" sz="3200" dirty="0" err="1"/>
              <a:t>Macdonwald</a:t>
            </a:r>
            <a:r>
              <a:rPr lang="en-IE" sz="3200" dirty="0"/>
              <a:t> in two. </a:t>
            </a:r>
          </a:p>
          <a:p>
            <a:r>
              <a:rPr lang="en-IE" sz="3200" dirty="0"/>
              <a:t>He is described in admiring tones. </a:t>
            </a:r>
          </a:p>
          <a:p>
            <a:r>
              <a:rPr lang="en-IE" sz="3200" dirty="0"/>
              <a:t>Macbeth is held in high regard by Duncan who plans to reward his loyal subject with the title of Thane of Cawdor following the treachery of the previous holder of this prestigious title.  </a:t>
            </a:r>
          </a:p>
        </p:txBody>
      </p:sp>
    </p:spTree>
    <p:extLst>
      <p:ext uri="{BB962C8B-B14F-4D97-AF65-F5344CB8AC3E}">
        <p14:creationId xmlns:p14="http://schemas.microsoft.com/office/powerpoint/2010/main" val="2382385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1FD8E1"/>
          </a:solidFill>
        </p:spPr>
        <p:txBody>
          <a:bodyPr>
            <a:normAutofit fontScale="90000"/>
          </a:bodyPr>
          <a:lstStyle/>
          <a:p>
            <a:r>
              <a:rPr lang="en-IE" dirty="0"/>
              <a:t>Macbeth’s flaw = leads him into evil</a:t>
            </a:r>
          </a:p>
        </p:txBody>
      </p:sp>
      <p:sp>
        <p:nvSpPr>
          <p:cNvPr id="3" name="Content Placeholder 2"/>
          <p:cNvSpPr>
            <a:spLocks noGrp="1"/>
          </p:cNvSpPr>
          <p:nvPr>
            <p:ph sz="half" idx="1"/>
          </p:nvPr>
        </p:nvSpPr>
        <p:spPr/>
        <p:txBody>
          <a:bodyPr>
            <a:normAutofit fontScale="85000" lnSpcReduction="20000"/>
          </a:bodyPr>
          <a:lstStyle/>
          <a:p>
            <a:r>
              <a:rPr lang="en-IE" dirty="0"/>
              <a:t>Flawed nature</a:t>
            </a:r>
          </a:p>
          <a:p>
            <a:r>
              <a:rPr lang="en-IE" dirty="0"/>
              <a:t>“Vaulting ambition”</a:t>
            </a:r>
          </a:p>
          <a:p>
            <a:r>
              <a:rPr lang="en-IE" dirty="0"/>
              <a:t>Flaw – hidden in his heart at first</a:t>
            </a:r>
          </a:p>
          <a:p>
            <a:r>
              <a:rPr lang="en-IE" dirty="0"/>
              <a:t>Witches have uncovered his flaw</a:t>
            </a:r>
          </a:p>
          <a:p>
            <a:pPr lvl="1"/>
            <a:r>
              <a:rPr lang="en-IE" dirty="0"/>
              <a:t>This is reason they targeted him</a:t>
            </a:r>
          </a:p>
          <a:p>
            <a:r>
              <a:rPr lang="en-IE" dirty="0"/>
              <a:t>Urgent desperation betrays his hidden ambition</a:t>
            </a:r>
          </a:p>
          <a:p>
            <a:endParaRPr lang="en-IE" dirty="0"/>
          </a:p>
        </p:txBody>
      </p:sp>
      <p:sp>
        <p:nvSpPr>
          <p:cNvPr id="4" name="Content Placeholder 3"/>
          <p:cNvSpPr>
            <a:spLocks noGrp="1"/>
          </p:cNvSpPr>
          <p:nvPr>
            <p:ph sz="half" idx="2"/>
          </p:nvPr>
        </p:nvSpPr>
        <p:spPr/>
        <p:txBody>
          <a:bodyPr>
            <a:normAutofit fontScale="85000" lnSpcReduction="20000"/>
          </a:bodyPr>
          <a:lstStyle/>
          <a:p>
            <a:r>
              <a:rPr lang="en-IE" dirty="0"/>
              <a:t>“black” greed concealed within</a:t>
            </a:r>
          </a:p>
          <a:p>
            <a:r>
              <a:rPr lang="en-IE" dirty="0"/>
              <a:t>Before he kills Duncan, his better nature or conscience struggles against his flaw</a:t>
            </a:r>
          </a:p>
          <a:p>
            <a:pPr lvl="1"/>
            <a:r>
              <a:rPr lang="en-IE" dirty="0"/>
              <a:t>Shows he has some humanity left</a:t>
            </a:r>
          </a:p>
          <a:p>
            <a:pPr lvl="1"/>
            <a:r>
              <a:rPr lang="en-IE" dirty="0"/>
              <a:t>Tells his wife he cannot go ahead with the crime</a:t>
            </a:r>
          </a:p>
          <a:p>
            <a:r>
              <a:rPr lang="en-IE" dirty="0"/>
              <a:t>After regicide – regrets letting his flaw overpower his humanity. </a:t>
            </a:r>
          </a:p>
          <a:p>
            <a:r>
              <a:rPr lang="en-IE" dirty="0"/>
              <a:t>Torn apart by guilt and instant remorse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fontScale="90000"/>
          </a:bodyPr>
          <a:lstStyle/>
          <a:p>
            <a:r>
              <a:rPr lang="en-IE" dirty="0"/>
              <a:t>Achievement of ambition = no sense of contentment</a:t>
            </a:r>
          </a:p>
        </p:txBody>
      </p:sp>
      <p:sp>
        <p:nvSpPr>
          <p:cNvPr id="3" name="Content Placeholder 2"/>
          <p:cNvSpPr>
            <a:spLocks noGrp="1"/>
          </p:cNvSpPr>
          <p:nvPr>
            <p:ph sz="half" idx="1"/>
          </p:nvPr>
        </p:nvSpPr>
        <p:spPr/>
        <p:txBody>
          <a:bodyPr>
            <a:normAutofit fontScale="92500" lnSpcReduction="10000"/>
          </a:bodyPr>
          <a:lstStyle/>
          <a:p>
            <a:r>
              <a:rPr lang="en-IE" dirty="0"/>
              <a:t>Feelings of insecurity from this point on, never again enjoying any sense of inner peace.  </a:t>
            </a:r>
          </a:p>
          <a:p>
            <a:r>
              <a:rPr lang="en-IE" dirty="0" err="1"/>
              <a:t>Banquo</a:t>
            </a:r>
            <a:r>
              <a:rPr lang="en-IE" dirty="0"/>
              <a:t> is seen as a threat because of his essential nobility (‘royalty of nature’) and because of the prophecy that he would be father to a line of kings.</a:t>
            </a:r>
          </a:p>
        </p:txBody>
      </p:sp>
      <p:sp>
        <p:nvSpPr>
          <p:cNvPr id="4" name="Content Placeholder 3"/>
          <p:cNvSpPr>
            <a:spLocks noGrp="1"/>
          </p:cNvSpPr>
          <p:nvPr>
            <p:ph sz="half" idx="2"/>
          </p:nvPr>
        </p:nvSpPr>
        <p:spPr/>
        <p:txBody>
          <a:bodyPr>
            <a:normAutofit fontScale="92500" lnSpcReduction="10000"/>
          </a:bodyPr>
          <a:lstStyle/>
          <a:p>
            <a:r>
              <a:rPr lang="en-IE" dirty="0"/>
              <a:t>Macbeth’s mind is ‘full of scorpions’ and he even envies Duncan the tranquil sleep of death.  </a:t>
            </a:r>
          </a:p>
        </p:txBody>
      </p:sp>
    </p:spTree>
    <p:extLst>
      <p:ext uri="{BB962C8B-B14F-4D97-AF65-F5344CB8AC3E}">
        <p14:creationId xmlns:p14="http://schemas.microsoft.com/office/powerpoint/2010/main" val="1152427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IE" dirty="0"/>
              <a:t>Punishment for his flaw (find quotes to support)</a:t>
            </a:r>
          </a:p>
        </p:txBody>
      </p:sp>
      <p:sp>
        <p:nvSpPr>
          <p:cNvPr id="5" name="Content Placeholder 4"/>
          <p:cNvSpPr>
            <a:spLocks noGrp="1"/>
          </p:cNvSpPr>
          <p:nvPr>
            <p:ph idx="1"/>
          </p:nvPr>
        </p:nvSpPr>
        <p:spPr>
          <a:xfrm>
            <a:off x="457200" y="1600200"/>
            <a:ext cx="8291264" cy="4925144"/>
          </a:xfrm>
        </p:spPr>
        <p:txBody>
          <a:bodyPr>
            <a:normAutofit fontScale="85000" lnSpcReduction="20000"/>
          </a:bodyPr>
          <a:lstStyle/>
          <a:p>
            <a:pPr marL="514350" indent="-514350">
              <a:buFont typeface="+mj-lt"/>
              <a:buAutoNum type="arabicPeriod"/>
            </a:pPr>
            <a:r>
              <a:rPr lang="en-IE" dirty="0"/>
              <a:t>He hears voices damning him to eternal sleeplessness </a:t>
            </a:r>
          </a:p>
          <a:p>
            <a:pPr marL="514350" indent="-514350">
              <a:buFont typeface="+mj-lt"/>
              <a:buAutoNum type="arabicPeriod"/>
            </a:pPr>
            <a:r>
              <a:rPr lang="en-IE" dirty="0"/>
              <a:t>He can’t pray</a:t>
            </a:r>
          </a:p>
          <a:p>
            <a:pPr marL="514350" indent="-514350">
              <a:buFont typeface="+mj-lt"/>
              <a:buAutoNum type="arabicPeriod"/>
            </a:pPr>
            <a:r>
              <a:rPr lang="en-IE" dirty="0"/>
              <a:t>The blood on his hands is an inescapable symbol of guilt</a:t>
            </a:r>
          </a:p>
          <a:p>
            <a:pPr marL="514350" indent="-514350">
              <a:buFont typeface="+mj-lt"/>
              <a:buAutoNum type="arabicPeriod"/>
            </a:pPr>
            <a:r>
              <a:rPr lang="en-IE" dirty="0"/>
              <a:t>His guilt takes form in </a:t>
            </a:r>
            <a:r>
              <a:rPr lang="en-IE" dirty="0" err="1"/>
              <a:t>Banquo’s</a:t>
            </a:r>
            <a:r>
              <a:rPr lang="en-IE" dirty="0"/>
              <a:t> ghost</a:t>
            </a:r>
          </a:p>
          <a:p>
            <a:pPr marL="914400" lvl="1" indent="-514350"/>
            <a:r>
              <a:rPr lang="en-IE" dirty="0"/>
              <a:t>Fears madness and social ruin</a:t>
            </a:r>
          </a:p>
          <a:p>
            <a:pPr marL="914400" lvl="1" indent="-514350"/>
            <a:r>
              <a:rPr lang="en-IE" dirty="0"/>
              <a:t>Screams hysterically</a:t>
            </a:r>
          </a:p>
          <a:p>
            <a:pPr marL="514350" indent="-514350">
              <a:buFont typeface="+mj-lt"/>
              <a:buAutoNum type="arabicPeriod"/>
            </a:pPr>
            <a:r>
              <a:rPr lang="en-IE" dirty="0"/>
              <a:t>Ultimate punishment: Macbeth realises it has all been for nothing</a:t>
            </a:r>
          </a:p>
          <a:p>
            <a:pPr marL="914400" lvl="1" indent="-514350"/>
            <a:r>
              <a:rPr lang="en-IE" dirty="0"/>
              <a:t>He has lost everything he once valued because of his flaw and the weakness in his character</a:t>
            </a:r>
          </a:p>
          <a:p>
            <a:pPr marL="914400" lvl="1" indent="-514350"/>
            <a:r>
              <a:rPr lang="en-IE" dirty="0"/>
              <a:t>He has lost his honour, respect, loyal supporters, his wife, hope of heaven, his peace of mind, etc.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IE" dirty="0"/>
              <a:t>Sample Conclusion</a:t>
            </a:r>
          </a:p>
        </p:txBody>
      </p:sp>
      <p:sp>
        <p:nvSpPr>
          <p:cNvPr id="3" name="Content Placeholder 2"/>
          <p:cNvSpPr>
            <a:spLocks noGrp="1"/>
          </p:cNvSpPr>
          <p:nvPr>
            <p:ph idx="1"/>
          </p:nvPr>
        </p:nvSpPr>
        <p:spPr/>
        <p:txBody>
          <a:bodyPr>
            <a:normAutofit lnSpcReduction="10000"/>
          </a:bodyPr>
          <a:lstStyle/>
          <a:p>
            <a:pPr>
              <a:buNone/>
            </a:pPr>
            <a:r>
              <a:rPr lang="en-IE" dirty="0"/>
              <a:t>To conclude, in many ways Macbeth is defined by his </a:t>
            </a:r>
            <a:r>
              <a:rPr lang="en-IE" dirty="0" err="1"/>
              <a:t>hamartia</a:t>
            </a:r>
            <a:r>
              <a:rPr lang="en-IE" dirty="0"/>
              <a:t> of “vaulting ambition.”  Despite the external forces of evil at work against him, it is ultimately Macbeth’s own flawed nature which causes his downfall.  It is Macbeth’s flaw which changes him from a “worthy gentleman” to a “dead butcher” so, in the end, he only has himself to blame for his miserable fate.  This, perhaps, is the worst punishment of all.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340768"/>
          </a:xfrm>
          <a:solidFill>
            <a:srgbClr val="FFFF00"/>
          </a:solidFill>
        </p:spPr>
        <p:txBody>
          <a:bodyPr>
            <a:normAutofit/>
          </a:bodyPr>
          <a:lstStyle/>
          <a:p>
            <a:r>
              <a:rPr lang="en-IE" sz="3200" dirty="0"/>
              <a:t>Using the </a:t>
            </a:r>
            <a:r>
              <a:rPr lang="en-IE" sz="3200" dirty="0" err="1"/>
              <a:t>wordle</a:t>
            </a:r>
            <a:r>
              <a:rPr lang="en-IE" sz="3200" dirty="0"/>
              <a:t>, create 5 sentences introducing the </a:t>
            </a:r>
            <a:r>
              <a:rPr lang="en-IE" sz="3200" dirty="0" err="1"/>
              <a:t>character‘Macbeth</a:t>
            </a:r>
            <a:r>
              <a:rPr lang="en-IE" sz="3200" dirty="0"/>
              <a:t>’ to the class.  </a:t>
            </a:r>
          </a:p>
        </p:txBody>
      </p:sp>
      <p:pic>
        <p:nvPicPr>
          <p:cNvPr id="1026" name="Picture 2" descr="http://3.bp.blogspot.com/_C4JA5j63Gnc/TP7XQtEsQ3I/AAAAAAAAACs/qXuHo_4myGk/s1600/LOLOLOLOL.bmp"/>
          <p:cNvPicPr>
            <a:picLocks noChangeAspect="1" noChangeArrowheads="1"/>
          </p:cNvPicPr>
          <p:nvPr/>
        </p:nvPicPr>
        <p:blipFill>
          <a:blip r:embed="rId2" cstate="print"/>
          <a:srcRect/>
          <a:stretch>
            <a:fillRect/>
          </a:stretch>
        </p:blipFill>
        <p:spPr bwMode="auto">
          <a:xfrm>
            <a:off x="-1" y="1052736"/>
            <a:ext cx="9136193" cy="580526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fontScale="90000"/>
          </a:bodyPr>
          <a:lstStyle/>
          <a:p>
            <a:r>
              <a:rPr lang="en-IE" dirty="0"/>
              <a:t>Pair work: Find quotes to support these key points</a:t>
            </a:r>
          </a:p>
        </p:txBody>
      </p:sp>
      <p:sp>
        <p:nvSpPr>
          <p:cNvPr id="3" name="Content Placeholder 2"/>
          <p:cNvSpPr>
            <a:spLocks noGrp="1"/>
          </p:cNvSpPr>
          <p:nvPr>
            <p:ph idx="1"/>
          </p:nvPr>
        </p:nvSpPr>
        <p:spPr/>
        <p:txBody>
          <a:bodyPr/>
          <a:lstStyle/>
          <a:p>
            <a:r>
              <a:rPr lang="en-IE" dirty="0"/>
              <a:t>When we first meet Macbeth – a brave war hero – saviour of Scotland</a:t>
            </a:r>
          </a:p>
          <a:p>
            <a:r>
              <a:rPr lang="en-IE" dirty="0"/>
              <a:t>But ominous details of Macbeth carving through his enemies suggest his capacity for violence</a:t>
            </a:r>
          </a:p>
          <a:p>
            <a:r>
              <a:rPr lang="en-IE" dirty="0"/>
              <a:t>Macbeth’s dark desires to be king are revealed in his reaction to the witches prophecy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en-IE" sz="3200" b="1" u="sng" dirty="0">
                <a:effectLst>
                  <a:outerShdw blurRad="38100" dist="38100" dir="2700000" algn="tl">
                    <a:srgbClr val="000000">
                      <a:alpha val="43137"/>
                    </a:srgbClr>
                  </a:outerShdw>
                </a:effectLst>
              </a:rPr>
              <a:t>Think/Pair/Share</a:t>
            </a:r>
            <a:br>
              <a:rPr lang="en-IE" sz="3200" dirty="0"/>
            </a:br>
            <a:r>
              <a:rPr lang="en-IE" sz="3200" dirty="0"/>
              <a:t>How do </a:t>
            </a:r>
            <a:r>
              <a:rPr lang="en-IE" sz="3200" b="1" dirty="0">
                <a:effectLst>
                  <a:outerShdw blurRad="38100" dist="38100" dir="2700000" algn="tl">
                    <a:srgbClr val="000000">
                      <a:alpha val="43137"/>
                    </a:srgbClr>
                  </a:outerShdw>
                </a:effectLst>
              </a:rPr>
              <a:t>you feel </a:t>
            </a:r>
            <a:r>
              <a:rPr lang="en-IE" sz="3200" dirty="0"/>
              <a:t>about Macbeth at this point?</a:t>
            </a:r>
          </a:p>
        </p:txBody>
      </p:sp>
      <p:sp>
        <p:nvSpPr>
          <p:cNvPr id="3" name="Content Placeholder 2"/>
          <p:cNvSpPr>
            <a:spLocks noGrp="1"/>
          </p:cNvSpPr>
          <p:nvPr>
            <p:ph idx="1"/>
          </p:nvPr>
        </p:nvSpPr>
        <p:spPr/>
        <p:txBody>
          <a:bodyPr>
            <a:normAutofit fontScale="92500" lnSpcReduction="10000"/>
          </a:bodyPr>
          <a:lstStyle/>
          <a:p>
            <a:r>
              <a:rPr lang="en-IE" dirty="0"/>
              <a:t>Terror and indecisiveness at evil deeds planned – shows humanity Lady Macbeth wants to rid him of – </a:t>
            </a:r>
            <a:r>
              <a:rPr lang="en-IE" b="1" dirty="0"/>
              <a:t>we sympathise with Macbeth at this stage </a:t>
            </a:r>
            <a:r>
              <a:rPr lang="en-IE" dirty="0"/>
              <a:t>– vacillates, hesitates.   </a:t>
            </a:r>
          </a:p>
          <a:p>
            <a:pPr marL="514350" indent="-514350">
              <a:buFont typeface="+mj-lt"/>
              <a:buAutoNum type="arabicPeriod"/>
            </a:pPr>
            <a:r>
              <a:rPr lang="en-IE" dirty="0"/>
              <a:t>“Present fears/are less than horrible imaginings.” Then decides upon regicide.  </a:t>
            </a:r>
          </a:p>
          <a:p>
            <a:pPr marL="514350" indent="-514350">
              <a:buFont typeface="+mj-lt"/>
              <a:buAutoNum type="arabicPeriod"/>
            </a:pPr>
            <a:r>
              <a:rPr lang="en-IE" dirty="0"/>
              <a:t>Wishes he could skip the consequences of murder – will be haunted by his deeds from now on – he instinctively know that his evil will not be “the be-all and……” (1.7)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en-IE" dirty="0"/>
              <a:t>My opinion of Macbeth</a:t>
            </a:r>
          </a:p>
        </p:txBody>
      </p:sp>
      <p:sp>
        <p:nvSpPr>
          <p:cNvPr id="3" name="Content Placeholder 2"/>
          <p:cNvSpPr>
            <a:spLocks noGrp="1"/>
          </p:cNvSpPr>
          <p:nvPr>
            <p:ph idx="1"/>
          </p:nvPr>
        </p:nvSpPr>
        <p:spPr/>
        <p:txBody>
          <a:bodyPr>
            <a:normAutofit/>
          </a:bodyPr>
          <a:lstStyle/>
          <a:p>
            <a:r>
              <a:rPr lang="en-IE" dirty="0"/>
              <a:t>An evil tyrant/fiend/demon/ “hell-hound”/ devilish “butcher”/ “accursed beast by the end </a:t>
            </a:r>
          </a:p>
          <a:p>
            <a:r>
              <a:rPr lang="en-IE" dirty="0"/>
              <a:t>BUT we still </a:t>
            </a:r>
            <a:r>
              <a:rPr lang="en-IE" b="1" dirty="0">
                <a:solidFill>
                  <a:srgbClr val="FF0000"/>
                </a:solidFill>
                <a:effectLst>
                  <a:outerShdw blurRad="38100" dist="38100" dir="2700000" algn="tl">
                    <a:srgbClr val="000000">
                      <a:alpha val="43137"/>
                    </a:srgbClr>
                  </a:outerShdw>
                </a:effectLst>
              </a:rPr>
              <a:t>pity</a:t>
            </a:r>
            <a:r>
              <a:rPr lang="en-IE" dirty="0">
                <a:effectLst>
                  <a:outerShdw blurRad="38100" dist="38100" dir="2700000" algn="tl">
                    <a:srgbClr val="000000">
                      <a:alpha val="43137"/>
                    </a:srgbClr>
                  </a:outerShdw>
                </a:effectLst>
              </a:rPr>
              <a:t> </a:t>
            </a:r>
            <a:r>
              <a:rPr lang="en-IE" dirty="0"/>
              <a:t>him because he was never inherently evil</a:t>
            </a:r>
          </a:p>
          <a:p>
            <a:r>
              <a:rPr lang="en-IE" dirty="0"/>
              <a:t>INSTEAD, he was a man too easily swayed by others and led astray by his own </a:t>
            </a:r>
            <a:r>
              <a:rPr lang="en-IE" b="1" dirty="0">
                <a:solidFill>
                  <a:schemeClr val="tx2"/>
                </a:solidFill>
                <a:effectLst>
                  <a:outerShdw blurRad="38100" dist="38100" dir="2700000" algn="tl">
                    <a:srgbClr val="000000">
                      <a:alpha val="43137"/>
                    </a:srgbClr>
                  </a:outerShdw>
                </a:effectLst>
              </a:rPr>
              <a:t>flaws</a:t>
            </a:r>
            <a:r>
              <a:rPr lang="en-IE" dirty="0">
                <a:effectLst>
                  <a:outerShdw blurRad="38100" dist="38100" dir="2700000" algn="tl">
                    <a:srgbClr val="000000">
                      <a:alpha val="43137"/>
                    </a:srgbClr>
                  </a:outerShdw>
                </a:effectLst>
              </a:rPr>
              <a:t> </a:t>
            </a:r>
            <a:r>
              <a:rPr lang="en-IE" dirty="0"/>
              <a:t>of greed and ambition</a:t>
            </a:r>
          </a:p>
        </p:txBody>
      </p:sp>
      <p:sp>
        <p:nvSpPr>
          <p:cNvPr id="4" name="5-Point Star 3"/>
          <p:cNvSpPr/>
          <p:nvPr/>
        </p:nvSpPr>
        <p:spPr>
          <a:xfrm>
            <a:off x="1259632" y="1556792"/>
            <a:ext cx="6552728" cy="4968552"/>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tx2"/>
                </a:solidFill>
              </a:rPr>
              <a:t>Now that’s analysing!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50000"/>
            </a:schemeClr>
          </a:solidFill>
        </p:spPr>
        <p:txBody>
          <a:bodyPr/>
          <a:lstStyle/>
          <a:p>
            <a:r>
              <a:rPr lang="en-IE" dirty="0" err="1">
                <a:solidFill>
                  <a:schemeClr val="bg1"/>
                </a:solidFill>
              </a:rPr>
              <a:t>Hamartia</a:t>
            </a:r>
            <a:r>
              <a:rPr lang="en-IE" dirty="0">
                <a:solidFill>
                  <a:schemeClr val="bg1"/>
                </a:solidFill>
              </a:rPr>
              <a:t> (tragic flaw) of ambition</a:t>
            </a:r>
          </a:p>
        </p:txBody>
      </p:sp>
      <p:sp>
        <p:nvSpPr>
          <p:cNvPr id="3" name="Content Placeholder 2"/>
          <p:cNvSpPr>
            <a:spLocks noGrp="1"/>
          </p:cNvSpPr>
          <p:nvPr>
            <p:ph idx="1"/>
          </p:nvPr>
        </p:nvSpPr>
        <p:spPr/>
        <p:txBody>
          <a:bodyPr/>
          <a:lstStyle/>
          <a:p>
            <a:r>
              <a:rPr lang="en-IE" dirty="0"/>
              <a:t>The idea that he will have an heirless future with only a “fruitless crown” and “barren sceptre fills him with </a:t>
            </a:r>
          </a:p>
          <a:p>
            <a:pPr>
              <a:buNone/>
            </a:pPr>
            <a:r>
              <a:rPr lang="en-IE" b="1" dirty="0">
                <a:effectLst>
                  <a:outerShdw blurRad="38100" dist="38100" dir="2700000" algn="tl">
                    <a:srgbClr val="000000">
                      <a:alpha val="43137"/>
                    </a:srgbClr>
                  </a:outerShdw>
                </a:effectLst>
              </a:rPr>
              <a:t>_(add 2 adjectives to describe his feelings)___.</a:t>
            </a:r>
          </a:p>
          <a:p>
            <a:endParaRPr lang="en-IE" dirty="0"/>
          </a:p>
          <a:p>
            <a:r>
              <a:rPr lang="en-IE" dirty="0"/>
              <a:t>How does Macbeth ensure the throne is secure?  Add your reaction to this action.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IE" dirty="0">
                <a:solidFill>
                  <a:schemeClr val="bg1"/>
                </a:solidFill>
              </a:rPr>
              <a:t>Sample paragraph</a:t>
            </a:r>
          </a:p>
        </p:txBody>
      </p:sp>
      <p:sp>
        <p:nvSpPr>
          <p:cNvPr id="3" name="Content Placeholder 2"/>
          <p:cNvSpPr>
            <a:spLocks noGrp="1"/>
          </p:cNvSpPr>
          <p:nvPr>
            <p:ph idx="1"/>
          </p:nvPr>
        </p:nvSpPr>
        <p:spPr>
          <a:xfrm>
            <a:off x="251520" y="1484784"/>
            <a:ext cx="8568952" cy="5373216"/>
          </a:xfrm>
        </p:spPr>
        <p:txBody>
          <a:bodyPr>
            <a:normAutofit fontScale="85000" lnSpcReduction="20000"/>
          </a:bodyPr>
          <a:lstStyle/>
          <a:p>
            <a:pPr>
              <a:buNone/>
            </a:pPr>
            <a:r>
              <a:rPr lang="en-IE" dirty="0"/>
              <a:t>As the play progresses, Macbeth descends further and further into evil.  He takes the Witches’ misleading prophecies as gospel and decides to murder his life long friend and comrade </a:t>
            </a:r>
            <a:r>
              <a:rPr lang="en-IE" dirty="0" err="1"/>
              <a:t>Banquo</a:t>
            </a:r>
            <a:r>
              <a:rPr lang="en-IE" dirty="0"/>
              <a:t> to ensure his throne is secure.  This decision makes us lose any respect or sympathy for Macbeth as he puts his greed for power above morality without any remorse or hesitancy.  Furthermore, Macbeth recklessly decides to act on impulse from this point on in the play.  He slaughters </a:t>
            </a:r>
            <a:r>
              <a:rPr lang="en-IE" dirty="0" err="1"/>
              <a:t>Macduff’s</a:t>
            </a:r>
            <a:r>
              <a:rPr lang="en-IE" dirty="0"/>
              <a:t> entire family as punishment when his enemy flees Scotland.  The murders of an innocent woman and her children are little more than meaningless acts of violence.  I think it is revealing that Macbeth’s previous murders always had some logic (however disturbed) behind them, whereas now he murders only for evil’s sake.  </a:t>
            </a:r>
          </a:p>
        </p:txBody>
      </p:sp>
      <p:sp>
        <p:nvSpPr>
          <p:cNvPr id="4" name="Rounded Rectangle 3"/>
          <p:cNvSpPr/>
          <p:nvPr/>
        </p:nvSpPr>
        <p:spPr>
          <a:xfrm>
            <a:off x="899592" y="188640"/>
            <a:ext cx="4608512" cy="115212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a:solidFill>
                  <a:schemeClr val="tx1"/>
                </a:solidFill>
              </a:rPr>
              <a:t>What’s missing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IE" dirty="0"/>
              <a:t>Top Ten Qs</a:t>
            </a:r>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en-IE" dirty="0"/>
              <a:t>Valiant soldier or violent schemer at the beginning?</a:t>
            </a:r>
          </a:p>
          <a:p>
            <a:pPr marL="514350" indent="-514350">
              <a:buFont typeface="+mj-lt"/>
              <a:buAutoNum type="arabicPeriod"/>
            </a:pPr>
            <a:r>
              <a:rPr lang="en-IE" dirty="0"/>
              <a:t>Which factor is most influential: (a) Witches &amp; their prophesy? (b) Vaulting ambition? (c) Lady Macbeth?</a:t>
            </a:r>
          </a:p>
          <a:p>
            <a:pPr marL="514350" indent="-514350">
              <a:buFont typeface="+mj-lt"/>
              <a:buAutoNum type="arabicPeriod"/>
            </a:pPr>
            <a:r>
              <a:rPr lang="en-IE" dirty="0"/>
              <a:t>Immediate &amp; overpowering remorse – what’s that about?</a:t>
            </a:r>
          </a:p>
          <a:p>
            <a:pPr marL="514350" indent="-514350">
              <a:buFont typeface="+mj-lt"/>
              <a:buAutoNum type="arabicPeriod"/>
            </a:pPr>
            <a:r>
              <a:rPr lang="en-IE" dirty="0"/>
              <a:t>Why is he obsessed with killing </a:t>
            </a:r>
            <a:r>
              <a:rPr lang="en-IE" dirty="0" err="1"/>
              <a:t>Banquo</a:t>
            </a:r>
            <a:r>
              <a:rPr lang="en-IE" dirty="0"/>
              <a:t>? (oh yeah, and </a:t>
            </a:r>
            <a:r>
              <a:rPr lang="en-IE" dirty="0" err="1"/>
              <a:t>Fleance</a:t>
            </a:r>
            <a:r>
              <a:rPr lang="en-IE" dirty="0"/>
              <a:t> too)</a:t>
            </a:r>
          </a:p>
          <a:p>
            <a:pPr marL="514350" indent="-514350">
              <a:buFont typeface="+mj-lt"/>
              <a:buAutoNum type="arabicPeriod"/>
            </a:pPr>
            <a:r>
              <a:rPr lang="en-IE" dirty="0"/>
              <a:t>Has he completely lost it in the Banquet scene? (do you think the Ghost is real or imaginary?)</a:t>
            </a:r>
          </a:p>
          <a:p>
            <a:pPr marL="514350" indent="-514350">
              <a:buFont typeface="+mj-lt"/>
              <a:buAutoNum type="arabicPeriod"/>
            </a:pPr>
            <a:r>
              <a:rPr lang="en-IE" dirty="0"/>
              <a:t>How does he justify his decision to proceed down the path of evil?</a:t>
            </a:r>
          </a:p>
          <a:p>
            <a:pPr marL="514350" indent="-514350">
              <a:buFont typeface="+mj-lt"/>
              <a:buAutoNum type="arabicPeriod"/>
            </a:pPr>
            <a:r>
              <a:rPr lang="en-IE" dirty="0"/>
              <a:t>He visits the Witches for a second time. Why? How does he react?</a:t>
            </a:r>
          </a:p>
          <a:p>
            <a:pPr marL="514350" indent="-514350">
              <a:buFont typeface="+mj-lt"/>
              <a:buAutoNum type="arabicPeriod"/>
            </a:pPr>
            <a:r>
              <a:rPr lang="en-IE" dirty="0"/>
              <a:t>Explain his decision to murder Lady </a:t>
            </a:r>
            <a:r>
              <a:rPr lang="en-IE" dirty="0" err="1"/>
              <a:t>Macduff</a:t>
            </a:r>
            <a:r>
              <a:rPr lang="en-IE" dirty="0"/>
              <a:t> &amp; children (increasingly erratic &amp; illogical behaviour)</a:t>
            </a:r>
          </a:p>
          <a:p>
            <a:pPr marL="514350" indent="-514350">
              <a:buFont typeface="+mj-lt"/>
              <a:buAutoNum type="arabicPeriod"/>
            </a:pPr>
            <a:r>
              <a:rPr lang="en-IE" dirty="0"/>
              <a:t>What last vestiges of humanity, conscience, nobility, bravery do we see?</a:t>
            </a:r>
          </a:p>
          <a:p>
            <a:pPr marL="514350" indent="-514350">
              <a:buFont typeface="+mj-lt"/>
              <a:buAutoNum type="arabicPeriod"/>
            </a:pPr>
            <a:r>
              <a:rPr lang="en-IE" dirty="0"/>
              <a:t>Is he nothing more than a “dead butcher” or do we the audience feel differently about him at the end?</a:t>
            </a:r>
          </a:p>
          <a:p>
            <a:endParaRPr lang="en-I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66FF"/>
          </a:solidFill>
        </p:spPr>
        <p:txBody>
          <a:bodyPr/>
          <a:lstStyle/>
          <a:p>
            <a:r>
              <a:rPr lang="en-IE" dirty="0"/>
              <a:t>Additional notes</a:t>
            </a:r>
          </a:p>
        </p:txBody>
      </p:sp>
      <p:sp>
        <p:nvSpPr>
          <p:cNvPr id="3" name="Content Placeholder 2"/>
          <p:cNvSpPr>
            <a:spLocks noGrp="1"/>
          </p:cNvSpPr>
          <p:nvPr>
            <p:ph idx="1"/>
          </p:nvPr>
        </p:nvSpPr>
        <p:spPr/>
        <p:txBody>
          <a:bodyPr/>
          <a:lstStyle/>
          <a:p>
            <a:r>
              <a:rPr lang="en-IE" dirty="0"/>
              <a:t>These suggested points are some of your options</a:t>
            </a:r>
          </a:p>
          <a:p>
            <a:r>
              <a:rPr lang="en-IE" dirty="0"/>
              <a:t>Select 5-8 of them and develop each point into a 5-10 line paragraph </a:t>
            </a:r>
          </a:p>
          <a:p>
            <a:r>
              <a:rPr lang="en-IE" dirty="0"/>
              <a:t>These paragraphs will form the basis of your essay</a:t>
            </a:r>
          </a:p>
          <a:p>
            <a:r>
              <a:rPr lang="en-IE" dirty="0"/>
              <a:t>Don’t forget your quotations to prove your points!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1271</Words>
  <Application>Microsoft Macintosh PowerPoint</Application>
  <PresentationFormat>On-screen Show (4:3)</PresentationFormat>
  <Paragraphs>104</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Using the wordle, create 5 sentences introducing the character‘Macbeth’ to the class.  </vt:lpstr>
      <vt:lpstr>Pair work: Find quotes to support these key points</vt:lpstr>
      <vt:lpstr>Think/Pair/Share How do you feel about Macbeth at this point?</vt:lpstr>
      <vt:lpstr>My opinion of Macbeth</vt:lpstr>
      <vt:lpstr>Hamartia (tragic flaw) of ambition</vt:lpstr>
      <vt:lpstr>Sample paragraph</vt:lpstr>
      <vt:lpstr>Top Ten Qs</vt:lpstr>
      <vt:lpstr>Additional notes</vt:lpstr>
      <vt:lpstr>Imagery </vt:lpstr>
      <vt:lpstr>Macbeth = positive (1st impression)</vt:lpstr>
      <vt:lpstr>Macbeth’s flaw = leads him into evil</vt:lpstr>
      <vt:lpstr>Achievement of ambition = no sense of contentment</vt:lpstr>
      <vt:lpstr>Punishment for his flaw (find quotes to support)</vt:lpstr>
      <vt:lpstr>Sample Conclusion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Witches</dc:title>
  <dc:creator>Louise Lenihan</dc:creator>
  <cp:lastModifiedBy>Melanie Wright</cp:lastModifiedBy>
  <cp:revision>23</cp:revision>
  <dcterms:created xsi:type="dcterms:W3CDTF">2013-01-31T17:22:22Z</dcterms:created>
  <dcterms:modified xsi:type="dcterms:W3CDTF">2022-12-07T17:07:56Z</dcterms:modified>
</cp:coreProperties>
</file>