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443" r:id="rId2"/>
    <p:sldId id="445" r:id="rId3"/>
    <p:sldId id="319" r:id="rId4"/>
    <p:sldId id="329" r:id="rId5"/>
    <p:sldId id="322" r:id="rId6"/>
    <p:sldId id="446" r:id="rId7"/>
    <p:sldId id="447" r:id="rId8"/>
    <p:sldId id="316" r:id="rId9"/>
    <p:sldId id="324" r:id="rId10"/>
    <p:sldId id="455" r:id="rId11"/>
    <p:sldId id="333" r:id="rId12"/>
    <p:sldId id="448" r:id="rId13"/>
    <p:sldId id="325" r:id="rId14"/>
    <p:sldId id="331" r:id="rId15"/>
    <p:sldId id="454"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FF00"/>
    <a:srgbClr val="FFFF99"/>
    <a:srgbClr val="FFCCFF"/>
    <a:srgbClr val="FFCC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9"/>
  </p:normalViewPr>
  <p:slideViewPr>
    <p:cSldViewPr snapToGrid="0">
      <p:cViewPr varScale="1">
        <p:scale>
          <a:sx n="81" d="100"/>
          <a:sy n="81" d="100"/>
        </p:scale>
        <p:origin x="192"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C5B3C1C-8100-4DF4-854F-2B4C9C202C5A}" type="datetimeFigureOut">
              <a:rPr lang="en-GB" smtClean="0"/>
              <a:t>13/11/2022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5577DCE-2BE4-4845-86F6-F84A5F91C889}" type="slidenum">
              <a:rPr lang="en-GB" smtClean="0"/>
              <a:t>‹#›</a:t>
            </a:fld>
            <a:endParaRPr lang="en-GB"/>
          </a:p>
        </p:txBody>
      </p:sp>
    </p:spTree>
    <p:extLst>
      <p:ext uri="{BB962C8B-B14F-4D97-AF65-F5344CB8AC3E}">
        <p14:creationId xmlns:p14="http://schemas.microsoft.com/office/powerpoint/2010/main" val="2702256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29A1857-D2F0-4244-BD9A-329D11A606FF}" type="datetimeFigureOut">
              <a:rPr lang="en-GB" smtClean="0"/>
              <a:t>13/11/2022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5AFE18D-D8E4-43D3-A167-BDC12A392AAF}" type="slidenum">
              <a:rPr lang="en-GB" smtClean="0"/>
              <a:t>‹#›</a:t>
            </a:fld>
            <a:endParaRPr lang="en-GB"/>
          </a:p>
        </p:txBody>
      </p:sp>
    </p:spTree>
    <p:extLst>
      <p:ext uri="{BB962C8B-B14F-4D97-AF65-F5344CB8AC3E}">
        <p14:creationId xmlns:p14="http://schemas.microsoft.com/office/powerpoint/2010/main" val="346609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C13408-B7A4-4659-B9A9-ECBCAEEE2F6B}" type="slidenum">
              <a:rPr lang="en-GB" smtClean="0"/>
              <a:pPr/>
              <a:t>3</a:t>
            </a:fld>
            <a:endParaRPr lang="en-GB"/>
          </a:p>
        </p:txBody>
      </p:sp>
    </p:spTree>
    <p:extLst>
      <p:ext uri="{BB962C8B-B14F-4D97-AF65-F5344CB8AC3E}">
        <p14:creationId xmlns:p14="http://schemas.microsoft.com/office/powerpoint/2010/main" val="1759099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C13408-B7A4-4659-B9A9-ECBCAEEE2F6B}" type="slidenum">
              <a:rPr lang="en-GB" smtClean="0"/>
              <a:pPr/>
              <a:t>4</a:t>
            </a:fld>
            <a:endParaRPr lang="en-GB"/>
          </a:p>
        </p:txBody>
      </p:sp>
    </p:spTree>
    <p:extLst>
      <p:ext uri="{BB962C8B-B14F-4D97-AF65-F5344CB8AC3E}">
        <p14:creationId xmlns:p14="http://schemas.microsoft.com/office/powerpoint/2010/main" val="394958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C13408-B7A4-4659-B9A9-ECBCAEEE2F6B}" type="slidenum">
              <a:rPr lang="en-GB" smtClean="0"/>
              <a:pPr/>
              <a:t>5</a:t>
            </a:fld>
            <a:endParaRPr lang="en-GB"/>
          </a:p>
        </p:txBody>
      </p:sp>
    </p:spTree>
    <p:extLst>
      <p:ext uri="{BB962C8B-B14F-4D97-AF65-F5344CB8AC3E}">
        <p14:creationId xmlns:p14="http://schemas.microsoft.com/office/powerpoint/2010/main" val="3485790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902ED4B-3B1D-4C6C-9114-DD4A8E25238C}" type="datetimeFigureOut">
              <a:rPr lang="en-GB" smtClean="0"/>
              <a:t>13/11/2022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F9A15A-BF33-4040-AB57-25B04E95BE84}" type="slidenum">
              <a:rPr lang="en-GB" smtClean="0"/>
              <a:t>‹#›</a:t>
            </a:fld>
            <a:endParaRPr lang="en-GB"/>
          </a:p>
        </p:txBody>
      </p:sp>
    </p:spTree>
    <p:extLst>
      <p:ext uri="{BB962C8B-B14F-4D97-AF65-F5344CB8AC3E}">
        <p14:creationId xmlns:p14="http://schemas.microsoft.com/office/powerpoint/2010/main" val="136404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02ED4B-3B1D-4C6C-9114-DD4A8E25238C}" type="datetimeFigureOut">
              <a:rPr lang="en-GB" smtClean="0"/>
              <a:t>13/11/2022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F9A15A-BF33-4040-AB57-25B04E95BE84}" type="slidenum">
              <a:rPr lang="en-GB" smtClean="0"/>
              <a:t>‹#›</a:t>
            </a:fld>
            <a:endParaRPr lang="en-GB"/>
          </a:p>
        </p:txBody>
      </p:sp>
    </p:spTree>
    <p:extLst>
      <p:ext uri="{BB962C8B-B14F-4D97-AF65-F5344CB8AC3E}">
        <p14:creationId xmlns:p14="http://schemas.microsoft.com/office/powerpoint/2010/main" val="425955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02ED4B-3B1D-4C6C-9114-DD4A8E25238C}" type="datetimeFigureOut">
              <a:rPr lang="en-GB" smtClean="0"/>
              <a:t>13/11/2022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F9A15A-BF33-4040-AB57-25B04E95BE84}" type="slidenum">
              <a:rPr lang="en-GB" smtClean="0"/>
              <a:t>‹#›</a:t>
            </a:fld>
            <a:endParaRPr lang="en-GB"/>
          </a:p>
        </p:txBody>
      </p:sp>
    </p:spTree>
    <p:extLst>
      <p:ext uri="{BB962C8B-B14F-4D97-AF65-F5344CB8AC3E}">
        <p14:creationId xmlns:p14="http://schemas.microsoft.com/office/powerpoint/2010/main" val="2864043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02ED4B-3B1D-4C6C-9114-DD4A8E25238C}" type="datetimeFigureOut">
              <a:rPr lang="en-GB" smtClean="0"/>
              <a:t>13/11/2022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F9A15A-BF33-4040-AB57-25B04E95BE84}" type="slidenum">
              <a:rPr lang="en-GB" smtClean="0"/>
              <a:t>‹#›</a:t>
            </a:fld>
            <a:endParaRPr lang="en-GB"/>
          </a:p>
        </p:txBody>
      </p:sp>
    </p:spTree>
    <p:extLst>
      <p:ext uri="{BB962C8B-B14F-4D97-AF65-F5344CB8AC3E}">
        <p14:creationId xmlns:p14="http://schemas.microsoft.com/office/powerpoint/2010/main" val="367484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02ED4B-3B1D-4C6C-9114-DD4A8E25238C}" type="datetimeFigureOut">
              <a:rPr lang="en-GB" smtClean="0"/>
              <a:t>13/11/2022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F9A15A-BF33-4040-AB57-25B04E95BE84}" type="slidenum">
              <a:rPr lang="en-GB" smtClean="0"/>
              <a:t>‹#›</a:t>
            </a:fld>
            <a:endParaRPr lang="en-GB"/>
          </a:p>
        </p:txBody>
      </p:sp>
    </p:spTree>
    <p:extLst>
      <p:ext uri="{BB962C8B-B14F-4D97-AF65-F5344CB8AC3E}">
        <p14:creationId xmlns:p14="http://schemas.microsoft.com/office/powerpoint/2010/main" val="422257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902ED4B-3B1D-4C6C-9114-DD4A8E25238C}" type="datetimeFigureOut">
              <a:rPr lang="en-GB" smtClean="0"/>
              <a:t>13/11/2022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F9A15A-BF33-4040-AB57-25B04E95BE84}" type="slidenum">
              <a:rPr lang="en-GB" smtClean="0"/>
              <a:t>‹#›</a:t>
            </a:fld>
            <a:endParaRPr lang="en-GB"/>
          </a:p>
        </p:txBody>
      </p:sp>
    </p:spTree>
    <p:extLst>
      <p:ext uri="{BB962C8B-B14F-4D97-AF65-F5344CB8AC3E}">
        <p14:creationId xmlns:p14="http://schemas.microsoft.com/office/powerpoint/2010/main" val="193991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902ED4B-3B1D-4C6C-9114-DD4A8E25238C}" type="datetimeFigureOut">
              <a:rPr lang="en-GB" smtClean="0"/>
              <a:t>13/11/2022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F9A15A-BF33-4040-AB57-25B04E95BE84}" type="slidenum">
              <a:rPr lang="en-GB" smtClean="0"/>
              <a:t>‹#›</a:t>
            </a:fld>
            <a:endParaRPr lang="en-GB"/>
          </a:p>
        </p:txBody>
      </p:sp>
    </p:spTree>
    <p:extLst>
      <p:ext uri="{BB962C8B-B14F-4D97-AF65-F5344CB8AC3E}">
        <p14:creationId xmlns:p14="http://schemas.microsoft.com/office/powerpoint/2010/main" val="296653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902ED4B-3B1D-4C6C-9114-DD4A8E25238C}" type="datetimeFigureOut">
              <a:rPr lang="en-GB" smtClean="0"/>
              <a:t>13/11/2022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F9A15A-BF33-4040-AB57-25B04E95BE84}" type="slidenum">
              <a:rPr lang="en-GB" smtClean="0"/>
              <a:t>‹#›</a:t>
            </a:fld>
            <a:endParaRPr lang="en-GB"/>
          </a:p>
        </p:txBody>
      </p:sp>
    </p:spTree>
    <p:extLst>
      <p:ext uri="{BB962C8B-B14F-4D97-AF65-F5344CB8AC3E}">
        <p14:creationId xmlns:p14="http://schemas.microsoft.com/office/powerpoint/2010/main" val="214351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02ED4B-3B1D-4C6C-9114-DD4A8E25238C}" type="datetimeFigureOut">
              <a:rPr lang="en-GB" smtClean="0"/>
              <a:t>13/11/2022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F9A15A-BF33-4040-AB57-25B04E95BE84}" type="slidenum">
              <a:rPr lang="en-GB" smtClean="0"/>
              <a:t>‹#›</a:t>
            </a:fld>
            <a:endParaRPr lang="en-GB"/>
          </a:p>
        </p:txBody>
      </p:sp>
    </p:spTree>
    <p:extLst>
      <p:ext uri="{BB962C8B-B14F-4D97-AF65-F5344CB8AC3E}">
        <p14:creationId xmlns:p14="http://schemas.microsoft.com/office/powerpoint/2010/main" val="3934907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02ED4B-3B1D-4C6C-9114-DD4A8E25238C}" type="datetimeFigureOut">
              <a:rPr lang="en-GB" smtClean="0"/>
              <a:t>13/11/2022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F9A15A-BF33-4040-AB57-25B04E95BE84}" type="slidenum">
              <a:rPr lang="en-GB" smtClean="0"/>
              <a:t>‹#›</a:t>
            </a:fld>
            <a:endParaRPr lang="en-GB"/>
          </a:p>
        </p:txBody>
      </p:sp>
    </p:spTree>
    <p:extLst>
      <p:ext uri="{BB962C8B-B14F-4D97-AF65-F5344CB8AC3E}">
        <p14:creationId xmlns:p14="http://schemas.microsoft.com/office/powerpoint/2010/main" val="30230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02ED4B-3B1D-4C6C-9114-DD4A8E25238C}" type="datetimeFigureOut">
              <a:rPr lang="en-GB" smtClean="0"/>
              <a:t>13/11/2022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F9A15A-BF33-4040-AB57-25B04E95BE84}" type="slidenum">
              <a:rPr lang="en-GB" smtClean="0"/>
              <a:t>‹#›</a:t>
            </a:fld>
            <a:endParaRPr lang="en-GB"/>
          </a:p>
        </p:txBody>
      </p:sp>
    </p:spTree>
    <p:extLst>
      <p:ext uri="{BB962C8B-B14F-4D97-AF65-F5344CB8AC3E}">
        <p14:creationId xmlns:p14="http://schemas.microsoft.com/office/powerpoint/2010/main" val="104141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2ED4B-3B1D-4C6C-9114-DD4A8E25238C}" type="datetimeFigureOut">
              <a:rPr lang="en-GB" smtClean="0"/>
              <a:t>13/11/2022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9A15A-BF33-4040-AB57-25B04E95BE84}" type="slidenum">
              <a:rPr lang="en-GB" smtClean="0"/>
              <a:t>‹#›</a:t>
            </a:fld>
            <a:endParaRPr lang="en-GB"/>
          </a:p>
        </p:txBody>
      </p:sp>
    </p:spTree>
    <p:extLst>
      <p:ext uri="{BB962C8B-B14F-4D97-AF65-F5344CB8AC3E}">
        <p14:creationId xmlns:p14="http://schemas.microsoft.com/office/powerpoint/2010/main" val="2621124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348728" y="316031"/>
            <a:ext cx="3494544" cy="1325563"/>
          </a:xfrm>
          <a:solidFill>
            <a:srgbClr val="FFFF00"/>
          </a:solidFill>
        </p:spPr>
        <p:txBody>
          <a:bodyPr/>
          <a:lstStyle/>
          <a:p>
            <a:pPr algn="ctr"/>
            <a:r>
              <a:rPr lang="en-GB" altLang="en-US" u="sng" dirty="0"/>
              <a:t>Act 1 Scene 5</a:t>
            </a:r>
          </a:p>
        </p:txBody>
      </p:sp>
      <p:sp>
        <p:nvSpPr>
          <p:cNvPr id="40963" name="Content Placeholder 2"/>
          <p:cNvSpPr>
            <a:spLocks noGrp="1"/>
          </p:cNvSpPr>
          <p:nvPr>
            <p:ph idx="1"/>
          </p:nvPr>
        </p:nvSpPr>
        <p:spPr/>
        <p:txBody>
          <a:bodyPr/>
          <a:lstStyle/>
          <a:p>
            <a:pPr marL="0" indent="0">
              <a:buFontTx/>
              <a:buNone/>
            </a:pPr>
            <a:r>
              <a:rPr lang="en-GB" altLang="en-US" dirty="0"/>
              <a:t>Lady ______ reads a letter from her husband telling her about the Witches’ ______. She begins to ______ King Duncan’s ______. Macbeth arrives and they ______ to kill Duncan that _______.</a:t>
            </a:r>
          </a:p>
          <a:p>
            <a:pPr marL="0" indent="0">
              <a:buFontTx/>
              <a:buNone/>
            </a:pPr>
            <a:endParaRPr lang="en-GB" altLang="en-US" dirty="0"/>
          </a:p>
          <a:p>
            <a:pPr marL="0" indent="0">
              <a:buFontTx/>
              <a:buNone/>
            </a:pPr>
            <a:endParaRPr lang="en-GB" altLang="en-US" dirty="0"/>
          </a:p>
        </p:txBody>
      </p:sp>
      <p:sp>
        <p:nvSpPr>
          <p:cNvPr id="2" name="TextBox 1"/>
          <p:cNvSpPr txBox="1"/>
          <p:nvPr/>
        </p:nvSpPr>
        <p:spPr>
          <a:xfrm>
            <a:off x="539827" y="4693186"/>
            <a:ext cx="11226187" cy="523220"/>
          </a:xfrm>
          <a:prstGeom prst="rect">
            <a:avLst/>
          </a:prstGeom>
          <a:solidFill>
            <a:srgbClr val="FF66FF"/>
          </a:solidFill>
        </p:spPr>
        <p:txBody>
          <a:bodyPr wrap="square" rtlCol="0">
            <a:spAutoFit/>
          </a:bodyPr>
          <a:lstStyle/>
          <a:p>
            <a:r>
              <a:rPr lang="en-GB" sz="2800" dirty="0"/>
              <a:t>decide    plot   evening   prophecies   Macbeth   murder </a:t>
            </a:r>
          </a:p>
        </p:txBody>
      </p:sp>
    </p:spTree>
    <p:extLst>
      <p:ext uri="{BB962C8B-B14F-4D97-AF65-F5344CB8AC3E}">
        <p14:creationId xmlns:p14="http://schemas.microsoft.com/office/powerpoint/2010/main" val="531385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5590" y="274638"/>
            <a:ext cx="11347374" cy="994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dirty="0">
                <a:latin typeface="+mj-lt"/>
              </a:rPr>
              <a:t>Read Lady Macbeth’s soliloquy and highlight any </a:t>
            </a:r>
            <a:br>
              <a:rPr lang="en-GB" sz="2800" dirty="0">
                <a:latin typeface="+mj-lt"/>
              </a:rPr>
            </a:br>
            <a:r>
              <a:rPr lang="en-GB" sz="2800" dirty="0">
                <a:latin typeface="+mj-lt"/>
              </a:rPr>
              <a:t>words that associate her with evil.</a:t>
            </a:r>
          </a:p>
        </p:txBody>
      </p:sp>
      <p:sp>
        <p:nvSpPr>
          <p:cNvPr id="6" name="Content Placeholder 2"/>
          <p:cNvSpPr txBox="1">
            <a:spLocks/>
          </p:cNvSpPr>
          <p:nvPr/>
        </p:nvSpPr>
        <p:spPr>
          <a:xfrm>
            <a:off x="495759" y="1556792"/>
            <a:ext cx="6392329" cy="50405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345"/>
              </a:spcAft>
              <a:buNone/>
            </a:pPr>
            <a:r>
              <a:rPr lang="en-GB" sz="1600" dirty="0">
                <a:latin typeface="+mj-lt"/>
              </a:rPr>
              <a:t>The </a:t>
            </a:r>
            <a:r>
              <a:rPr lang="en-GB" sz="1600" dirty="0">
                <a:highlight>
                  <a:srgbClr val="FFFF00"/>
                </a:highlight>
                <a:latin typeface="+mj-lt"/>
              </a:rPr>
              <a:t>raven</a:t>
            </a:r>
            <a:r>
              <a:rPr lang="en-GB" sz="1600" dirty="0">
                <a:latin typeface="+mj-lt"/>
              </a:rPr>
              <a:t> himself is hoarse</a:t>
            </a:r>
          </a:p>
          <a:p>
            <a:pPr marL="0" indent="0">
              <a:spcBef>
                <a:spcPts val="0"/>
              </a:spcBef>
              <a:spcAft>
                <a:spcPts val="345"/>
              </a:spcAft>
              <a:buNone/>
            </a:pPr>
            <a:r>
              <a:rPr lang="en-GB" sz="1600" dirty="0">
                <a:latin typeface="+mj-lt"/>
              </a:rPr>
              <a:t>That croaks the </a:t>
            </a:r>
            <a:r>
              <a:rPr lang="en-GB" sz="1600" dirty="0">
                <a:highlight>
                  <a:srgbClr val="FFFF00"/>
                </a:highlight>
                <a:latin typeface="+mj-lt"/>
              </a:rPr>
              <a:t>fatal</a:t>
            </a:r>
            <a:r>
              <a:rPr lang="en-GB" sz="1600" dirty="0">
                <a:latin typeface="+mj-lt"/>
              </a:rPr>
              <a:t> entrance of Duncan</a:t>
            </a:r>
          </a:p>
          <a:p>
            <a:pPr marL="0" indent="0">
              <a:spcBef>
                <a:spcPts val="0"/>
              </a:spcBef>
              <a:spcAft>
                <a:spcPts val="345"/>
              </a:spcAft>
              <a:buNone/>
            </a:pPr>
            <a:r>
              <a:rPr lang="en-GB" sz="1600" dirty="0">
                <a:latin typeface="+mj-lt"/>
              </a:rPr>
              <a:t>Under my battlements. Come, you </a:t>
            </a:r>
            <a:r>
              <a:rPr lang="en-GB" sz="1600" dirty="0">
                <a:highlight>
                  <a:srgbClr val="FFFF00"/>
                </a:highlight>
                <a:latin typeface="+mj-lt"/>
              </a:rPr>
              <a:t>spirits</a:t>
            </a:r>
          </a:p>
          <a:p>
            <a:pPr marL="0" indent="0">
              <a:spcBef>
                <a:spcPts val="0"/>
              </a:spcBef>
              <a:spcAft>
                <a:spcPts val="345"/>
              </a:spcAft>
              <a:buNone/>
            </a:pPr>
            <a:r>
              <a:rPr lang="en-GB" sz="1600" dirty="0">
                <a:latin typeface="+mj-lt"/>
              </a:rPr>
              <a:t>That tend on mortal thoughts, </a:t>
            </a:r>
            <a:r>
              <a:rPr lang="en-GB" sz="1600" dirty="0">
                <a:highlight>
                  <a:srgbClr val="FFFF00"/>
                </a:highlight>
                <a:latin typeface="+mj-lt"/>
              </a:rPr>
              <a:t>unsex</a:t>
            </a:r>
            <a:r>
              <a:rPr lang="en-GB" sz="1600" dirty="0">
                <a:latin typeface="+mj-lt"/>
              </a:rPr>
              <a:t> me here,</a:t>
            </a:r>
          </a:p>
          <a:p>
            <a:pPr marL="0" indent="0">
              <a:spcBef>
                <a:spcPts val="0"/>
              </a:spcBef>
              <a:spcAft>
                <a:spcPts val="345"/>
              </a:spcAft>
              <a:buNone/>
            </a:pPr>
            <a:r>
              <a:rPr lang="en-GB" sz="1600" dirty="0">
                <a:latin typeface="+mj-lt"/>
              </a:rPr>
              <a:t>And fill me from the crown to the toe top-full</a:t>
            </a:r>
          </a:p>
          <a:p>
            <a:pPr marL="0" indent="0">
              <a:spcBef>
                <a:spcPts val="0"/>
              </a:spcBef>
              <a:spcAft>
                <a:spcPts val="345"/>
              </a:spcAft>
              <a:buNone/>
            </a:pPr>
            <a:r>
              <a:rPr lang="en-GB" sz="1600" dirty="0">
                <a:latin typeface="+mj-lt"/>
              </a:rPr>
              <a:t>Of direst </a:t>
            </a:r>
            <a:r>
              <a:rPr lang="en-GB" sz="1600" dirty="0">
                <a:highlight>
                  <a:srgbClr val="FFFF00"/>
                </a:highlight>
                <a:latin typeface="+mj-lt"/>
              </a:rPr>
              <a:t>cruelty</a:t>
            </a:r>
            <a:r>
              <a:rPr lang="en-GB" sz="1600" dirty="0">
                <a:latin typeface="+mj-lt"/>
              </a:rPr>
              <a:t>! make thick my </a:t>
            </a:r>
            <a:r>
              <a:rPr lang="en-GB" sz="1600" dirty="0">
                <a:highlight>
                  <a:srgbClr val="FFFF00"/>
                </a:highlight>
                <a:latin typeface="+mj-lt"/>
              </a:rPr>
              <a:t>blood</a:t>
            </a:r>
            <a:r>
              <a:rPr lang="en-GB" sz="1600" dirty="0">
                <a:latin typeface="+mj-lt"/>
              </a:rPr>
              <a:t>;</a:t>
            </a:r>
          </a:p>
          <a:p>
            <a:pPr marL="0" indent="0">
              <a:spcBef>
                <a:spcPts val="0"/>
              </a:spcBef>
              <a:spcAft>
                <a:spcPts val="345"/>
              </a:spcAft>
              <a:buNone/>
            </a:pPr>
            <a:r>
              <a:rPr lang="en-GB" sz="1600" dirty="0">
                <a:latin typeface="+mj-lt"/>
              </a:rPr>
              <a:t>Stop up the access and passage to remorse,</a:t>
            </a:r>
          </a:p>
          <a:p>
            <a:pPr marL="0" indent="0">
              <a:spcBef>
                <a:spcPts val="0"/>
              </a:spcBef>
              <a:spcAft>
                <a:spcPts val="345"/>
              </a:spcAft>
              <a:buNone/>
            </a:pPr>
            <a:r>
              <a:rPr lang="en-GB" sz="1600" dirty="0">
                <a:latin typeface="+mj-lt"/>
              </a:rPr>
              <a:t>That no compunctious </a:t>
            </a:r>
            <a:r>
              <a:rPr lang="en-GB" sz="1600" dirty="0" err="1">
                <a:latin typeface="+mj-lt"/>
              </a:rPr>
              <a:t>visitings</a:t>
            </a:r>
            <a:r>
              <a:rPr lang="en-GB" sz="1600" dirty="0">
                <a:latin typeface="+mj-lt"/>
              </a:rPr>
              <a:t> of nature</a:t>
            </a:r>
          </a:p>
          <a:p>
            <a:pPr marL="0" indent="0">
              <a:spcBef>
                <a:spcPts val="0"/>
              </a:spcBef>
              <a:spcAft>
                <a:spcPts val="345"/>
              </a:spcAft>
              <a:buNone/>
            </a:pPr>
            <a:r>
              <a:rPr lang="en-GB" sz="1600" dirty="0">
                <a:latin typeface="+mj-lt"/>
              </a:rPr>
              <a:t>Shake my </a:t>
            </a:r>
            <a:r>
              <a:rPr lang="en-GB" sz="1600" dirty="0">
                <a:highlight>
                  <a:srgbClr val="FFFF00"/>
                </a:highlight>
                <a:latin typeface="+mj-lt"/>
              </a:rPr>
              <a:t>fell</a:t>
            </a:r>
            <a:r>
              <a:rPr lang="en-GB" sz="1600" dirty="0">
                <a:latin typeface="+mj-lt"/>
              </a:rPr>
              <a:t> purpose, nor keep peace between</a:t>
            </a:r>
          </a:p>
          <a:p>
            <a:pPr marL="0" indent="0">
              <a:spcBef>
                <a:spcPts val="0"/>
              </a:spcBef>
              <a:spcAft>
                <a:spcPts val="345"/>
              </a:spcAft>
              <a:buNone/>
            </a:pPr>
            <a:r>
              <a:rPr lang="en-GB" sz="1600" dirty="0">
                <a:latin typeface="+mj-lt"/>
              </a:rPr>
              <a:t>The effect and it! Come to my woman’s breasts,</a:t>
            </a:r>
          </a:p>
          <a:p>
            <a:pPr marL="0" indent="0">
              <a:spcBef>
                <a:spcPts val="0"/>
              </a:spcBef>
              <a:spcAft>
                <a:spcPts val="345"/>
              </a:spcAft>
              <a:buNone/>
            </a:pPr>
            <a:r>
              <a:rPr lang="en-GB" sz="1600" dirty="0">
                <a:latin typeface="+mj-lt"/>
              </a:rPr>
              <a:t>And take my milk for </a:t>
            </a:r>
            <a:r>
              <a:rPr lang="en-GB" sz="1600" dirty="0">
                <a:highlight>
                  <a:srgbClr val="FFFF00"/>
                </a:highlight>
                <a:latin typeface="+mj-lt"/>
              </a:rPr>
              <a:t>gall</a:t>
            </a:r>
            <a:r>
              <a:rPr lang="en-GB" sz="1600" dirty="0">
                <a:latin typeface="+mj-lt"/>
              </a:rPr>
              <a:t>, you </a:t>
            </a:r>
            <a:r>
              <a:rPr lang="en-GB" sz="1600" dirty="0">
                <a:highlight>
                  <a:srgbClr val="FFFF00"/>
                </a:highlight>
                <a:latin typeface="+mj-lt"/>
              </a:rPr>
              <a:t>murdering</a:t>
            </a:r>
            <a:r>
              <a:rPr lang="en-GB" sz="1600" dirty="0">
                <a:latin typeface="+mj-lt"/>
              </a:rPr>
              <a:t> ministers,</a:t>
            </a:r>
          </a:p>
          <a:p>
            <a:pPr marL="0" indent="0">
              <a:spcBef>
                <a:spcPts val="0"/>
              </a:spcBef>
              <a:spcAft>
                <a:spcPts val="345"/>
              </a:spcAft>
              <a:buNone/>
            </a:pPr>
            <a:r>
              <a:rPr lang="en-GB" sz="1600" dirty="0">
                <a:latin typeface="+mj-lt"/>
              </a:rPr>
              <a:t>Wherever in your sightless substances</a:t>
            </a:r>
          </a:p>
          <a:p>
            <a:pPr marL="0" indent="0">
              <a:spcBef>
                <a:spcPts val="0"/>
              </a:spcBef>
              <a:spcAft>
                <a:spcPts val="345"/>
              </a:spcAft>
              <a:buNone/>
            </a:pPr>
            <a:r>
              <a:rPr lang="en-GB" sz="1600" dirty="0">
                <a:latin typeface="+mj-lt"/>
              </a:rPr>
              <a:t>You wait on nature’s </a:t>
            </a:r>
            <a:r>
              <a:rPr lang="en-GB" sz="1600" dirty="0">
                <a:highlight>
                  <a:srgbClr val="FFFF00"/>
                </a:highlight>
                <a:latin typeface="+mj-lt"/>
              </a:rPr>
              <a:t>mischief</a:t>
            </a:r>
            <a:r>
              <a:rPr lang="en-GB" sz="1600" dirty="0">
                <a:latin typeface="+mj-lt"/>
              </a:rPr>
              <a:t>! Come, thick night,</a:t>
            </a:r>
          </a:p>
          <a:p>
            <a:pPr marL="0" indent="0">
              <a:spcBef>
                <a:spcPts val="0"/>
              </a:spcBef>
              <a:spcAft>
                <a:spcPts val="345"/>
              </a:spcAft>
              <a:buNone/>
            </a:pPr>
            <a:r>
              <a:rPr lang="en-GB" sz="1600" dirty="0">
                <a:latin typeface="+mj-lt"/>
              </a:rPr>
              <a:t>And </a:t>
            </a:r>
            <a:r>
              <a:rPr lang="en-GB" sz="1600" dirty="0">
                <a:highlight>
                  <a:srgbClr val="FFFF00"/>
                </a:highlight>
                <a:latin typeface="+mj-lt"/>
              </a:rPr>
              <a:t>pall</a:t>
            </a:r>
            <a:r>
              <a:rPr lang="en-GB" sz="1600" dirty="0">
                <a:latin typeface="+mj-lt"/>
              </a:rPr>
              <a:t> thee in the </a:t>
            </a:r>
            <a:r>
              <a:rPr lang="en-GB" sz="1600" dirty="0" err="1">
                <a:latin typeface="+mj-lt"/>
              </a:rPr>
              <a:t>dunnest</a:t>
            </a:r>
            <a:r>
              <a:rPr lang="en-GB" sz="1600" dirty="0">
                <a:latin typeface="+mj-lt"/>
              </a:rPr>
              <a:t> smoke of </a:t>
            </a:r>
            <a:r>
              <a:rPr lang="en-GB" sz="1600" dirty="0">
                <a:highlight>
                  <a:srgbClr val="FFFF00"/>
                </a:highlight>
                <a:latin typeface="+mj-lt"/>
              </a:rPr>
              <a:t>hell</a:t>
            </a:r>
            <a:r>
              <a:rPr lang="en-GB" sz="1600" dirty="0">
                <a:latin typeface="+mj-lt"/>
              </a:rPr>
              <a:t>,</a:t>
            </a:r>
          </a:p>
          <a:p>
            <a:pPr marL="0" indent="0">
              <a:spcBef>
                <a:spcPts val="0"/>
              </a:spcBef>
              <a:spcAft>
                <a:spcPts val="345"/>
              </a:spcAft>
              <a:buNone/>
            </a:pPr>
            <a:r>
              <a:rPr lang="en-GB" sz="1600" dirty="0">
                <a:latin typeface="+mj-lt"/>
              </a:rPr>
              <a:t>That my keen </a:t>
            </a:r>
            <a:r>
              <a:rPr lang="en-GB" sz="1600" dirty="0">
                <a:highlight>
                  <a:srgbClr val="FFFF00"/>
                </a:highlight>
                <a:latin typeface="+mj-lt"/>
              </a:rPr>
              <a:t>knife</a:t>
            </a:r>
            <a:r>
              <a:rPr lang="en-GB" sz="1600" dirty="0">
                <a:latin typeface="+mj-lt"/>
              </a:rPr>
              <a:t> see not the wound it makes,</a:t>
            </a:r>
          </a:p>
          <a:p>
            <a:pPr marL="0" indent="0">
              <a:spcBef>
                <a:spcPts val="0"/>
              </a:spcBef>
              <a:spcAft>
                <a:spcPts val="345"/>
              </a:spcAft>
              <a:buNone/>
            </a:pPr>
            <a:r>
              <a:rPr lang="en-GB" sz="1600" dirty="0">
                <a:latin typeface="+mj-lt"/>
              </a:rPr>
              <a:t>Nor heaven peep through the blanket of the dark,</a:t>
            </a:r>
          </a:p>
          <a:p>
            <a:pPr marL="0" indent="0">
              <a:spcBef>
                <a:spcPts val="0"/>
              </a:spcBef>
              <a:spcAft>
                <a:spcPts val="345"/>
              </a:spcAft>
              <a:buNone/>
            </a:pPr>
            <a:r>
              <a:rPr lang="en-GB" sz="1600" dirty="0">
                <a:latin typeface="+mj-lt"/>
              </a:rPr>
              <a:t>To cry ‘Hold, hold!’</a:t>
            </a:r>
          </a:p>
        </p:txBody>
      </p:sp>
      <p:sp>
        <p:nvSpPr>
          <p:cNvPr id="7" name="Rectangle 6"/>
          <p:cNvSpPr/>
          <p:nvPr/>
        </p:nvSpPr>
        <p:spPr>
          <a:xfrm>
            <a:off x="7176120" y="1484784"/>
            <a:ext cx="3168352" cy="4968552"/>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Raven</a:t>
            </a:r>
          </a:p>
          <a:p>
            <a:pPr algn="ctr"/>
            <a:r>
              <a:rPr lang="en-GB" dirty="0">
                <a:solidFill>
                  <a:schemeClr val="tx1"/>
                </a:solidFill>
              </a:rPr>
              <a:t>Fatal</a:t>
            </a:r>
          </a:p>
          <a:p>
            <a:pPr algn="ctr"/>
            <a:r>
              <a:rPr lang="en-GB" dirty="0">
                <a:solidFill>
                  <a:schemeClr val="tx1"/>
                </a:solidFill>
              </a:rPr>
              <a:t>Hell</a:t>
            </a:r>
          </a:p>
          <a:p>
            <a:pPr algn="ctr"/>
            <a:r>
              <a:rPr lang="en-GB" dirty="0">
                <a:solidFill>
                  <a:schemeClr val="tx1"/>
                </a:solidFill>
              </a:rPr>
              <a:t>Spirits</a:t>
            </a:r>
          </a:p>
          <a:p>
            <a:pPr algn="ctr"/>
            <a:r>
              <a:rPr lang="en-GB" dirty="0">
                <a:solidFill>
                  <a:schemeClr val="tx1"/>
                </a:solidFill>
              </a:rPr>
              <a:t>Blood </a:t>
            </a:r>
          </a:p>
          <a:p>
            <a:pPr algn="ctr"/>
            <a:r>
              <a:rPr lang="en-GB" dirty="0">
                <a:solidFill>
                  <a:schemeClr val="tx1"/>
                </a:solidFill>
              </a:rPr>
              <a:t>Cruelty</a:t>
            </a:r>
          </a:p>
          <a:p>
            <a:pPr algn="ctr"/>
            <a:r>
              <a:rPr lang="en-GB" dirty="0">
                <a:solidFill>
                  <a:schemeClr val="tx1"/>
                </a:solidFill>
              </a:rPr>
              <a:t>Unsex (Christian mind-set)</a:t>
            </a:r>
          </a:p>
          <a:p>
            <a:pPr algn="ctr"/>
            <a:r>
              <a:rPr lang="en-GB" dirty="0">
                <a:solidFill>
                  <a:schemeClr val="tx1"/>
                </a:solidFill>
              </a:rPr>
              <a:t>Knife </a:t>
            </a:r>
          </a:p>
          <a:p>
            <a:pPr algn="ctr"/>
            <a:r>
              <a:rPr lang="en-GB" dirty="0">
                <a:solidFill>
                  <a:schemeClr val="tx1"/>
                </a:solidFill>
              </a:rPr>
              <a:t>Murdering </a:t>
            </a:r>
          </a:p>
          <a:p>
            <a:pPr algn="ctr"/>
            <a:r>
              <a:rPr lang="en-GB" dirty="0">
                <a:solidFill>
                  <a:schemeClr val="tx1"/>
                </a:solidFill>
              </a:rPr>
              <a:t>Mischief</a:t>
            </a:r>
          </a:p>
          <a:p>
            <a:pPr algn="ctr"/>
            <a:r>
              <a:rPr lang="en-GB" dirty="0">
                <a:solidFill>
                  <a:schemeClr val="tx1"/>
                </a:solidFill>
              </a:rPr>
              <a:t>Gall </a:t>
            </a:r>
          </a:p>
          <a:p>
            <a:pPr algn="ctr"/>
            <a:r>
              <a:rPr lang="en-GB" dirty="0">
                <a:solidFill>
                  <a:schemeClr val="tx1"/>
                </a:solidFill>
              </a:rPr>
              <a:t>Fell </a:t>
            </a:r>
          </a:p>
          <a:p>
            <a:pPr algn="ctr"/>
            <a:r>
              <a:rPr lang="en-GB" dirty="0">
                <a:solidFill>
                  <a:schemeClr val="tx1"/>
                </a:solidFill>
              </a:rPr>
              <a:t>Pall </a:t>
            </a:r>
          </a:p>
        </p:txBody>
      </p:sp>
    </p:spTree>
    <p:extLst>
      <p:ext uri="{BB962C8B-B14F-4D97-AF65-F5344CB8AC3E}">
        <p14:creationId xmlns:p14="http://schemas.microsoft.com/office/powerpoint/2010/main" val="233128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GB" dirty="0"/>
              <a:t>Symbolism </a:t>
            </a:r>
          </a:p>
        </p:txBody>
      </p:sp>
      <p:sp>
        <p:nvSpPr>
          <p:cNvPr id="3" name="Content Placeholder 2"/>
          <p:cNvSpPr>
            <a:spLocks noGrp="1"/>
          </p:cNvSpPr>
          <p:nvPr>
            <p:ph idx="1"/>
          </p:nvPr>
        </p:nvSpPr>
        <p:spPr/>
        <p:txBody>
          <a:bodyPr>
            <a:normAutofit/>
          </a:bodyPr>
          <a:lstStyle/>
          <a:p>
            <a:pPr marL="0" indent="0">
              <a:buNone/>
            </a:pPr>
            <a:r>
              <a:rPr lang="en-GB" dirty="0"/>
              <a:t>Shakespeare uses several language techniques to set Lady Macbeth apart from the other characters. One of these techniques is symbolism: the raven symbolises death and evil, and could be seen as a witch’s familiar. The raven crying itself “hoarse” suggests the death of King Duncan. Also, blood is used as a symbol of Lady Macbeth’s strength and power: “make thick my blood”. This shows that Lady Macbeth is powerful enough to manipulate Macbeth into killing Duncan. This would shock a Jacobean audience because women were expected to be gentle </a:t>
            </a:r>
            <a:r>
              <a:rPr lang="en-GB"/>
              <a:t>and nurturing. </a:t>
            </a:r>
            <a:endParaRPr lang="en-GB" dirty="0"/>
          </a:p>
        </p:txBody>
      </p:sp>
    </p:spTree>
    <p:extLst>
      <p:ext uri="{BB962C8B-B14F-4D97-AF65-F5344CB8AC3E}">
        <p14:creationId xmlns:p14="http://schemas.microsoft.com/office/powerpoint/2010/main" val="38622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GB" dirty="0"/>
              <a:t>Personification</a:t>
            </a:r>
          </a:p>
        </p:txBody>
      </p:sp>
      <p:sp>
        <p:nvSpPr>
          <p:cNvPr id="3" name="Content Placeholder 2"/>
          <p:cNvSpPr>
            <a:spLocks noGrp="1"/>
          </p:cNvSpPr>
          <p:nvPr>
            <p:ph idx="1"/>
          </p:nvPr>
        </p:nvSpPr>
        <p:spPr/>
        <p:txBody>
          <a:bodyPr>
            <a:normAutofit/>
          </a:bodyPr>
          <a:lstStyle/>
          <a:p>
            <a:pPr marL="0" indent="0">
              <a:buNone/>
            </a:pPr>
            <a:r>
              <a:rPr lang="en-GB" dirty="0"/>
              <a:t>Another technique Shakespeare uses is personification: “nature’s mischief”. This gives the human quality of evil to nature to make it seem more powerful and threatening. Similarly, “heaven peep” makes heaven seem like a person which could suggest that heaven represents God or Lady Macbeth’s conscience. This use of personification further affects the audience who would be disgusted by her lack of obedience to God and her admiration of the witches</a:t>
            </a:r>
            <a:r>
              <a:rPr lang="en-GB"/>
              <a:t>’ power. </a:t>
            </a:r>
            <a:endParaRPr lang="en-GB" dirty="0"/>
          </a:p>
        </p:txBody>
      </p:sp>
    </p:spTree>
    <p:extLst>
      <p:ext uri="{BB962C8B-B14F-4D97-AF65-F5344CB8AC3E}">
        <p14:creationId xmlns:p14="http://schemas.microsoft.com/office/powerpoint/2010/main" val="378980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r>
              <a:rPr lang="en-GB" dirty="0"/>
              <a:t>How is Lady Macbeth presented as a powerful woman in the extract?</a:t>
            </a:r>
          </a:p>
        </p:txBody>
      </p:sp>
      <p:sp>
        <p:nvSpPr>
          <p:cNvPr id="3" name="Content Placeholder 2"/>
          <p:cNvSpPr>
            <a:spLocks noGrp="1"/>
          </p:cNvSpPr>
          <p:nvPr>
            <p:ph idx="1"/>
          </p:nvPr>
        </p:nvSpPr>
        <p:spPr/>
        <p:txBody>
          <a:bodyPr/>
          <a:lstStyle/>
          <a:p>
            <a:pPr marL="0" indent="0">
              <a:buNone/>
            </a:pPr>
            <a:r>
              <a:rPr lang="en-GB" dirty="0"/>
              <a:t>In pairs, find the following:</a:t>
            </a:r>
          </a:p>
          <a:p>
            <a:r>
              <a:rPr lang="en-GB" dirty="0"/>
              <a:t>Repetition</a:t>
            </a:r>
          </a:p>
          <a:p>
            <a:r>
              <a:rPr lang="en-GB" dirty="0"/>
              <a:t>Symbolism</a:t>
            </a:r>
          </a:p>
          <a:p>
            <a:r>
              <a:rPr lang="en-GB" dirty="0"/>
              <a:t>Personification</a:t>
            </a:r>
          </a:p>
          <a:p>
            <a:r>
              <a:rPr lang="en-GB" dirty="0"/>
              <a:t>Alliteration</a:t>
            </a:r>
          </a:p>
          <a:p>
            <a:r>
              <a:rPr lang="en-GB" dirty="0"/>
              <a:t>Commands</a:t>
            </a:r>
          </a:p>
        </p:txBody>
      </p:sp>
    </p:spTree>
    <p:extLst>
      <p:ext uri="{BB962C8B-B14F-4D97-AF65-F5344CB8AC3E}">
        <p14:creationId xmlns:p14="http://schemas.microsoft.com/office/powerpoint/2010/main" val="2114773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5590" y="274638"/>
            <a:ext cx="11347374" cy="994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dirty="0">
                <a:latin typeface="+mj-lt"/>
              </a:rPr>
              <a:t>Repetition, symbolism, personification, alliteration and commands</a:t>
            </a:r>
          </a:p>
        </p:txBody>
      </p:sp>
      <p:sp>
        <p:nvSpPr>
          <p:cNvPr id="6" name="Content Placeholder 2"/>
          <p:cNvSpPr txBox="1">
            <a:spLocks/>
          </p:cNvSpPr>
          <p:nvPr/>
        </p:nvSpPr>
        <p:spPr>
          <a:xfrm>
            <a:off x="495759" y="1556792"/>
            <a:ext cx="6392329" cy="50405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345"/>
              </a:spcAft>
              <a:buNone/>
            </a:pPr>
            <a:r>
              <a:rPr lang="en-GB" sz="1600" dirty="0">
                <a:latin typeface="+mj-lt"/>
              </a:rPr>
              <a:t>The raven himself is hoarse</a:t>
            </a:r>
          </a:p>
          <a:p>
            <a:pPr marL="0" indent="0">
              <a:spcBef>
                <a:spcPts val="0"/>
              </a:spcBef>
              <a:spcAft>
                <a:spcPts val="345"/>
              </a:spcAft>
              <a:buNone/>
            </a:pPr>
            <a:r>
              <a:rPr lang="en-GB" sz="1600" dirty="0">
                <a:latin typeface="+mj-lt"/>
              </a:rPr>
              <a:t>That croaks the fatal entrance of Duncan</a:t>
            </a:r>
          </a:p>
          <a:p>
            <a:pPr marL="0" indent="0">
              <a:spcBef>
                <a:spcPts val="0"/>
              </a:spcBef>
              <a:spcAft>
                <a:spcPts val="345"/>
              </a:spcAft>
              <a:buNone/>
            </a:pPr>
            <a:r>
              <a:rPr lang="en-GB" sz="1600" dirty="0">
                <a:latin typeface="+mj-lt"/>
              </a:rPr>
              <a:t>Under my battlements. Come, you spirits</a:t>
            </a:r>
          </a:p>
          <a:p>
            <a:pPr marL="0" indent="0">
              <a:spcBef>
                <a:spcPts val="0"/>
              </a:spcBef>
              <a:spcAft>
                <a:spcPts val="345"/>
              </a:spcAft>
              <a:buNone/>
            </a:pPr>
            <a:r>
              <a:rPr lang="en-GB" sz="1600" dirty="0">
                <a:latin typeface="+mj-lt"/>
              </a:rPr>
              <a:t>That tend on mortal thoughts, unsex me here,</a:t>
            </a:r>
          </a:p>
          <a:p>
            <a:pPr marL="0" indent="0">
              <a:spcBef>
                <a:spcPts val="0"/>
              </a:spcBef>
              <a:spcAft>
                <a:spcPts val="345"/>
              </a:spcAft>
              <a:buNone/>
            </a:pPr>
            <a:r>
              <a:rPr lang="en-GB" sz="1600" dirty="0">
                <a:latin typeface="+mj-lt"/>
              </a:rPr>
              <a:t>And fill me from the crown to the toe top-full</a:t>
            </a:r>
          </a:p>
          <a:p>
            <a:pPr marL="0" indent="0">
              <a:spcBef>
                <a:spcPts val="0"/>
              </a:spcBef>
              <a:spcAft>
                <a:spcPts val="345"/>
              </a:spcAft>
              <a:buNone/>
            </a:pPr>
            <a:r>
              <a:rPr lang="en-GB" sz="1600" dirty="0">
                <a:latin typeface="+mj-lt"/>
              </a:rPr>
              <a:t>Of direst cruelty! make thick my blood;</a:t>
            </a:r>
          </a:p>
          <a:p>
            <a:pPr marL="0" indent="0">
              <a:spcBef>
                <a:spcPts val="0"/>
              </a:spcBef>
              <a:spcAft>
                <a:spcPts val="345"/>
              </a:spcAft>
              <a:buNone/>
            </a:pPr>
            <a:r>
              <a:rPr lang="en-GB" sz="1600" dirty="0">
                <a:latin typeface="+mj-lt"/>
              </a:rPr>
              <a:t>Stop up the access and passage to remorse,</a:t>
            </a:r>
          </a:p>
          <a:p>
            <a:pPr marL="0" indent="0">
              <a:spcBef>
                <a:spcPts val="0"/>
              </a:spcBef>
              <a:spcAft>
                <a:spcPts val="345"/>
              </a:spcAft>
              <a:buNone/>
            </a:pPr>
            <a:r>
              <a:rPr lang="en-GB" sz="1600" dirty="0">
                <a:latin typeface="+mj-lt"/>
              </a:rPr>
              <a:t>That no compunctious </a:t>
            </a:r>
            <a:r>
              <a:rPr lang="en-GB" sz="1600" dirty="0" err="1">
                <a:latin typeface="+mj-lt"/>
              </a:rPr>
              <a:t>visitings</a:t>
            </a:r>
            <a:r>
              <a:rPr lang="en-GB" sz="1600" dirty="0">
                <a:latin typeface="+mj-lt"/>
              </a:rPr>
              <a:t> of nature</a:t>
            </a:r>
          </a:p>
          <a:p>
            <a:pPr marL="0" indent="0">
              <a:spcBef>
                <a:spcPts val="0"/>
              </a:spcBef>
              <a:spcAft>
                <a:spcPts val="345"/>
              </a:spcAft>
              <a:buNone/>
            </a:pPr>
            <a:r>
              <a:rPr lang="en-GB" sz="1600" dirty="0">
                <a:latin typeface="+mj-lt"/>
              </a:rPr>
              <a:t>Shake my fell purpose, nor keep peace between</a:t>
            </a:r>
          </a:p>
          <a:p>
            <a:pPr marL="0" indent="0">
              <a:spcBef>
                <a:spcPts val="0"/>
              </a:spcBef>
              <a:spcAft>
                <a:spcPts val="345"/>
              </a:spcAft>
              <a:buNone/>
            </a:pPr>
            <a:r>
              <a:rPr lang="en-GB" sz="1600" dirty="0">
                <a:latin typeface="+mj-lt"/>
              </a:rPr>
              <a:t>The effect and it! Come to my woman’s breasts,</a:t>
            </a:r>
          </a:p>
          <a:p>
            <a:pPr marL="0" indent="0">
              <a:spcBef>
                <a:spcPts val="0"/>
              </a:spcBef>
              <a:spcAft>
                <a:spcPts val="345"/>
              </a:spcAft>
              <a:buNone/>
            </a:pPr>
            <a:r>
              <a:rPr lang="en-GB" sz="1600" dirty="0">
                <a:latin typeface="+mj-lt"/>
              </a:rPr>
              <a:t>And take my milk for gall, you murdering ministers,</a:t>
            </a:r>
          </a:p>
          <a:p>
            <a:pPr marL="0" indent="0">
              <a:spcBef>
                <a:spcPts val="0"/>
              </a:spcBef>
              <a:spcAft>
                <a:spcPts val="345"/>
              </a:spcAft>
              <a:buNone/>
            </a:pPr>
            <a:r>
              <a:rPr lang="en-GB" sz="1600" dirty="0">
                <a:latin typeface="+mj-lt"/>
              </a:rPr>
              <a:t>Wherever in your sightless substances</a:t>
            </a:r>
          </a:p>
          <a:p>
            <a:pPr marL="0" indent="0">
              <a:spcBef>
                <a:spcPts val="0"/>
              </a:spcBef>
              <a:spcAft>
                <a:spcPts val="345"/>
              </a:spcAft>
              <a:buNone/>
            </a:pPr>
            <a:r>
              <a:rPr lang="en-GB" sz="1600" dirty="0">
                <a:latin typeface="+mj-lt"/>
              </a:rPr>
              <a:t>You wait on nature’s mischief! Come, thick night,</a:t>
            </a:r>
          </a:p>
          <a:p>
            <a:pPr marL="0" indent="0">
              <a:spcBef>
                <a:spcPts val="0"/>
              </a:spcBef>
              <a:spcAft>
                <a:spcPts val="345"/>
              </a:spcAft>
              <a:buNone/>
            </a:pPr>
            <a:r>
              <a:rPr lang="en-GB" sz="1600" dirty="0">
                <a:latin typeface="+mj-lt"/>
              </a:rPr>
              <a:t>And pall thee in the </a:t>
            </a:r>
            <a:r>
              <a:rPr lang="en-GB" sz="1600" dirty="0" err="1">
                <a:latin typeface="+mj-lt"/>
              </a:rPr>
              <a:t>dunnest</a:t>
            </a:r>
            <a:r>
              <a:rPr lang="en-GB" sz="1600" dirty="0">
                <a:latin typeface="+mj-lt"/>
              </a:rPr>
              <a:t> smoke of hell,</a:t>
            </a:r>
          </a:p>
          <a:p>
            <a:pPr marL="0" indent="0">
              <a:spcBef>
                <a:spcPts val="0"/>
              </a:spcBef>
              <a:spcAft>
                <a:spcPts val="345"/>
              </a:spcAft>
              <a:buNone/>
            </a:pPr>
            <a:r>
              <a:rPr lang="en-GB" sz="1600" dirty="0">
                <a:latin typeface="+mj-lt"/>
              </a:rPr>
              <a:t>That my keen knife see not the wound it makes,</a:t>
            </a:r>
          </a:p>
          <a:p>
            <a:pPr marL="0" indent="0">
              <a:spcBef>
                <a:spcPts val="0"/>
              </a:spcBef>
              <a:spcAft>
                <a:spcPts val="345"/>
              </a:spcAft>
              <a:buNone/>
            </a:pPr>
            <a:r>
              <a:rPr lang="en-GB" sz="1600" dirty="0">
                <a:latin typeface="+mj-lt"/>
              </a:rPr>
              <a:t>Nor heaven peep through the blanket of the dark,</a:t>
            </a:r>
          </a:p>
          <a:p>
            <a:pPr marL="0" indent="0">
              <a:spcBef>
                <a:spcPts val="0"/>
              </a:spcBef>
              <a:spcAft>
                <a:spcPts val="345"/>
              </a:spcAft>
              <a:buNone/>
            </a:pPr>
            <a:r>
              <a:rPr lang="en-GB" sz="1600" dirty="0">
                <a:latin typeface="+mj-lt"/>
              </a:rPr>
              <a:t>To cry ‘Hold, hold!’</a:t>
            </a:r>
          </a:p>
        </p:txBody>
      </p:sp>
    </p:spTree>
    <p:extLst>
      <p:ext uri="{BB962C8B-B14F-4D97-AF65-F5344CB8AC3E}">
        <p14:creationId xmlns:p14="http://schemas.microsoft.com/office/powerpoint/2010/main" val="1788736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28457" y="299811"/>
            <a:ext cx="3390900" cy="1325563"/>
          </a:xfrm>
          <a:solidFill>
            <a:srgbClr val="FFFF00"/>
          </a:solidFill>
        </p:spPr>
        <p:txBody>
          <a:bodyPr/>
          <a:lstStyle/>
          <a:p>
            <a:pPr algn="ctr"/>
            <a:r>
              <a:rPr lang="en-GB" altLang="en-US" u="sng" dirty="0"/>
              <a:t>Act 1 Scene 5</a:t>
            </a:r>
          </a:p>
        </p:txBody>
      </p:sp>
      <p:sp>
        <p:nvSpPr>
          <p:cNvPr id="40963" name="Content Placeholder 2"/>
          <p:cNvSpPr>
            <a:spLocks noGrp="1"/>
          </p:cNvSpPr>
          <p:nvPr>
            <p:ph idx="1"/>
          </p:nvPr>
        </p:nvSpPr>
        <p:spPr/>
        <p:txBody>
          <a:bodyPr/>
          <a:lstStyle/>
          <a:p>
            <a:pPr marL="0" indent="0">
              <a:buFontTx/>
              <a:buNone/>
            </a:pPr>
            <a:r>
              <a:rPr lang="en-GB" altLang="en-US" dirty="0"/>
              <a:t>What’s the significance of the line “as he purposes”?</a:t>
            </a:r>
          </a:p>
          <a:p>
            <a:pPr marL="0" indent="0">
              <a:buFontTx/>
              <a:buNone/>
            </a:pPr>
            <a:r>
              <a:rPr lang="en-GB" altLang="en-US" dirty="0"/>
              <a:t>How does LM answer in the next 2 lines? How is her speech different to Macbeth’s?</a:t>
            </a:r>
          </a:p>
          <a:p>
            <a:pPr marL="0" indent="0">
              <a:buFontTx/>
              <a:buNone/>
            </a:pPr>
            <a:r>
              <a:rPr lang="en-GB" altLang="en-US" dirty="0"/>
              <a:t>What advice does she give?</a:t>
            </a:r>
          </a:p>
          <a:p>
            <a:pPr marL="0" indent="0">
              <a:buFontTx/>
              <a:buNone/>
            </a:pPr>
            <a:r>
              <a:rPr lang="en-GB" altLang="en-US" dirty="0"/>
              <a:t>What does the metaphor suggest?</a:t>
            </a:r>
          </a:p>
          <a:p>
            <a:pPr marL="0" indent="0">
              <a:buFontTx/>
              <a:buNone/>
            </a:pPr>
            <a:r>
              <a:rPr lang="en-GB" altLang="en-US" dirty="0"/>
              <a:t>Who speaks more?</a:t>
            </a:r>
          </a:p>
          <a:p>
            <a:pPr marL="0" indent="0">
              <a:buFontTx/>
              <a:buNone/>
            </a:pPr>
            <a:r>
              <a:rPr lang="en-GB" altLang="en-US" dirty="0"/>
              <a:t>What’s LM’s final line, and what does this suggest to the audience?</a:t>
            </a:r>
          </a:p>
          <a:p>
            <a:pPr marL="0" indent="0">
              <a:buFontTx/>
              <a:buNone/>
            </a:pPr>
            <a:endParaRPr lang="en-GB" altLang="en-US" dirty="0"/>
          </a:p>
          <a:p>
            <a:pPr marL="0" indent="0">
              <a:buFontTx/>
              <a:buNone/>
            </a:pPr>
            <a:endParaRPr lang="en-GB" altLang="en-US" dirty="0"/>
          </a:p>
        </p:txBody>
      </p:sp>
    </p:spTree>
    <p:extLst>
      <p:ext uri="{BB962C8B-B14F-4D97-AF65-F5344CB8AC3E}">
        <p14:creationId xmlns:p14="http://schemas.microsoft.com/office/powerpoint/2010/main" val="1831091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468942" y="316139"/>
            <a:ext cx="3254115" cy="1325563"/>
          </a:xfrm>
          <a:solidFill>
            <a:srgbClr val="FFFF00"/>
          </a:solidFill>
        </p:spPr>
        <p:txBody>
          <a:bodyPr/>
          <a:lstStyle/>
          <a:p>
            <a:pPr algn="ctr"/>
            <a:r>
              <a:rPr lang="en-GB" altLang="en-US" u="sng" dirty="0"/>
              <a:t>Act 1 Scene 5</a:t>
            </a:r>
          </a:p>
        </p:txBody>
      </p:sp>
      <p:sp>
        <p:nvSpPr>
          <p:cNvPr id="5" name="Content Placeholder 4"/>
          <p:cNvSpPr>
            <a:spLocks noGrp="1"/>
          </p:cNvSpPr>
          <p:nvPr>
            <p:ph sz="half" idx="1"/>
          </p:nvPr>
        </p:nvSpPr>
        <p:spPr>
          <a:xfrm>
            <a:off x="838200" y="1825625"/>
            <a:ext cx="3254115" cy="4351338"/>
          </a:xfrm>
        </p:spPr>
        <p:txBody>
          <a:bodyPr>
            <a:normAutofit/>
          </a:bodyPr>
          <a:lstStyle/>
          <a:p>
            <a:pPr marL="514350" indent="-514350">
              <a:buFont typeface="+mj-lt"/>
              <a:buAutoNum type="arabicPeriod"/>
            </a:pPr>
            <a:r>
              <a:rPr lang="en-GB" dirty="0"/>
              <a:t>Manipulative</a:t>
            </a:r>
          </a:p>
          <a:p>
            <a:pPr marL="514350" indent="-514350">
              <a:buFont typeface="+mj-lt"/>
              <a:buAutoNum type="arabicPeriod"/>
            </a:pPr>
            <a:r>
              <a:rPr lang="en-GB" dirty="0"/>
              <a:t>Ambitious</a:t>
            </a:r>
          </a:p>
          <a:p>
            <a:pPr marL="514350" indent="-514350">
              <a:buFont typeface="+mj-lt"/>
              <a:buAutoNum type="arabicPeriod"/>
            </a:pPr>
            <a:r>
              <a:rPr lang="en-GB" dirty="0"/>
              <a:t>Calculating</a:t>
            </a:r>
          </a:p>
          <a:p>
            <a:pPr marL="514350" indent="-514350">
              <a:buFont typeface="+mj-lt"/>
              <a:buAutoNum type="arabicPeriod"/>
            </a:pPr>
            <a:r>
              <a:rPr lang="en-GB" dirty="0"/>
              <a:t>Powerful</a:t>
            </a:r>
          </a:p>
        </p:txBody>
      </p:sp>
      <p:sp>
        <p:nvSpPr>
          <p:cNvPr id="2" name="Content Placeholder 1"/>
          <p:cNvSpPr>
            <a:spLocks noGrp="1"/>
          </p:cNvSpPr>
          <p:nvPr>
            <p:ph sz="half" idx="2"/>
          </p:nvPr>
        </p:nvSpPr>
        <p:spPr>
          <a:xfrm>
            <a:off x="4092315" y="1825625"/>
            <a:ext cx="7261485" cy="4351338"/>
          </a:xfrm>
        </p:spPr>
        <p:txBody>
          <a:bodyPr>
            <a:normAutofit/>
          </a:bodyPr>
          <a:lstStyle/>
          <a:p>
            <a:pPr marL="514350" indent="-514350">
              <a:buFont typeface="+mj-lt"/>
              <a:buAutoNum type="alphaUcPeriod"/>
            </a:pPr>
            <a:r>
              <a:rPr lang="en-GB" dirty="0"/>
              <a:t>Having or showing a strong desire and determination to succeed.</a:t>
            </a:r>
          </a:p>
          <a:p>
            <a:pPr marL="514350" indent="-514350">
              <a:buFont typeface="+mj-lt"/>
              <a:buAutoNum type="alphaUcPeriod"/>
            </a:pPr>
            <a:r>
              <a:rPr lang="en-GB" dirty="0"/>
              <a:t>Skilfully influencing a person or situation</a:t>
            </a:r>
          </a:p>
          <a:p>
            <a:pPr marL="514350" indent="-514350">
              <a:buFont typeface="+mj-lt"/>
              <a:buAutoNum type="alphaUcPeriod"/>
            </a:pPr>
            <a:r>
              <a:rPr lang="en-GB" dirty="0"/>
              <a:t>Acting in a devious and ruthlessly determined way</a:t>
            </a:r>
          </a:p>
          <a:p>
            <a:pPr marL="514350" indent="-514350">
              <a:buFont typeface="+mj-lt"/>
              <a:buAutoNum type="alphaUcPeriod"/>
            </a:pPr>
            <a:r>
              <a:rPr lang="en-GB" dirty="0"/>
              <a:t>Having a strong effect on people’s thoughts and feelings</a:t>
            </a:r>
          </a:p>
        </p:txBody>
      </p:sp>
    </p:spTree>
    <p:extLst>
      <p:ext uri="{BB962C8B-B14F-4D97-AF65-F5344CB8AC3E}">
        <p14:creationId xmlns:p14="http://schemas.microsoft.com/office/powerpoint/2010/main" val="2586732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7455" y="365125"/>
            <a:ext cx="11710931" cy="1020651"/>
          </a:xfrm>
          <a:solidFill>
            <a:schemeClr val="accent2"/>
          </a:solidFill>
        </p:spPr>
        <p:txBody>
          <a:bodyPr>
            <a:normAutofit/>
          </a:bodyPr>
          <a:lstStyle/>
          <a:p>
            <a:r>
              <a:rPr lang="en-US" dirty="0"/>
              <a:t>Act 1, scene 5: The introduction of Lady Macbeth</a:t>
            </a:r>
          </a:p>
        </p:txBody>
      </p:sp>
      <p:sp>
        <p:nvSpPr>
          <p:cNvPr id="7" name="TextBox 6"/>
          <p:cNvSpPr txBox="1"/>
          <p:nvPr/>
        </p:nvSpPr>
        <p:spPr>
          <a:xfrm>
            <a:off x="1037176" y="1843436"/>
            <a:ext cx="5115744" cy="3416320"/>
          </a:xfrm>
          <a:prstGeom prst="rect">
            <a:avLst/>
          </a:prstGeom>
          <a:noFill/>
        </p:spPr>
        <p:txBody>
          <a:bodyPr wrap="square" rtlCol="0">
            <a:spAutoFit/>
          </a:bodyPr>
          <a:lstStyle/>
          <a:p>
            <a:r>
              <a:rPr lang="en-US" sz="3600" dirty="0"/>
              <a:t>Consider what you know about Jacobean society. How would the typical woman be expected to act?</a:t>
            </a:r>
          </a:p>
        </p:txBody>
      </p:sp>
      <p:sp>
        <p:nvSpPr>
          <p:cNvPr id="2" name="Striped Right Arrow 1"/>
          <p:cNvSpPr/>
          <p:nvPr/>
        </p:nvSpPr>
        <p:spPr>
          <a:xfrm>
            <a:off x="297455" y="5519937"/>
            <a:ext cx="11523644" cy="1338064"/>
          </a:xfrm>
          <a:prstGeom prst="stripedRightArrow">
            <a:avLst>
              <a:gd name="adj1" fmla="val 74023"/>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solidFill>
                  <a:srgbClr val="000000"/>
                </a:solidFill>
              </a:rPr>
              <a:t>What kind of woman would marry Macbeth, knowing what you know about him?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0128" y="2464959"/>
            <a:ext cx="2847975" cy="2857500"/>
          </a:xfrm>
          <a:prstGeom prst="rect">
            <a:avLst/>
          </a:prstGeom>
        </p:spPr>
      </p:pic>
    </p:spTree>
    <p:extLst>
      <p:ext uri="{BB962C8B-B14F-4D97-AF65-F5344CB8AC3E}">
        <p14:creationId xmlns:p14="http://schemas.microsoft.com/office/powerpoint/2010/main" val="92906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7455" y="365125"/>
            <a:ext cx="11710931" cy="1020651"/>
          </a:xfrm>
          <a:solidFill>
            <a:schemeClr val="accent2"/>
          </a:solidFill>
        </p:spPr>
        <p:txBody>
          <a:bodyPr>
            <a:normAutofit/>
          </a:bodyPr>
          <a:lstStyle/>
          <a:p>
            <a:r>
              <a:rPr lang="en-US" dirty="0"/>
              <a:t>What happens???</a:t>
            </a:r>
          </a:p>
        </p:txBody>
      </p:sp>
      <p:sp>
        <p:nvSpPr>
          <p:cNvPr id="6" name="Text Placeholder 5"/>
          <p:cNvSpPr>
            <a:spLocks noGrp="1"/>
          </p:cNvSpPr>
          <p:nvPr>
            <p:ph idx="1"/>
          </p:nvPr>
        </p:nvSpPr>
        <p:spPr>
          <a:xfrm>
            <a:off x="298372" y="2251650"/>
            <a:ext cx="7677839" cy="3610307"/>
          </a:xfrm>
        </p:spPr>
        <p:txBody>
          <a:bodyPr>
            <a:normAutofit/>
          </a:bodyPr>
          <a:lstStyle/>
          <a:p>
            <a:pPr marL="0" indent="0">
              <a:buNone/>
            </a:pPr>
            <a:r>
              <a:rPr lang="en-US" dirty="0"/>
              <a:t>Lady Macbeth reads a letter from her husband telling her about the Witches’ prophesies. She fears that Macbeth lacks the ruthlessness he needs to kill Duncan and fulfill the witches second prophecy. When she learns that King Duncan is coming to visit, she calls upon supernatural agents to fill her with cruelty. Macbeth arrives, and Lady Macbeth tells him that she will take charge of the preparations for Duncan’s visit and for his murder.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3" y="2839479"/>
            <a:ext cx="3587825" cy="2140736"/>
          </a:xfrm>
          <a:prstGeom prst="rect">
            <a:avLst/>
          </a:prstGeom>
        </p:spPr>
      </p:pic>
    </p:spTree>
    <p:extLst>
      <p:ext uri="{BB962C8B-B14F-4D97-AF65-F5344CB8AC3E}">
        <p14:creationId xmlns:p14="http://schemas.microsoft.com/office/powerpoint/2010/main" val="3287986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3" cstate="print"/>
          <a:srcRect/>
          <a:stretch>
            <a:fillRect/>
          </a:stretch>
        </p:blipFill>
        <p:spPr bwMode="auto">
          <a:xfrm>
            <a:off x="7658100" y="3"/>
            <a:ext cx="2857500" cy="3362325"/>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r="24444"/>
          <a:stretch>
            <a:fillRect/>
          </a:stretch>
        </p:blipFill>
        <p:spPr bwMode="auto">
          <a:xfrm>
            <a:off x="5486400" y="2286000"/>
            <a:ext cx="5181600" cy="4572000"/>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1905001" y="0"/>
            <a:ext cx="5588000" cy="4191000"/>
          </a:xfrm>
          <a:prstGeom prst="rect">
            <a:avLst/>
          </a:prstGeom>
          <a:noFill/>
          <a:ln w="9525">
            <a:noFill/>
            <a:miter lim="800000"/>
            <a:headEnd/>
            <a:tailEnd/>
          </a:ln>
        </p:spPr>
      </p:pic>
      <p:pic>
        <p:nvPicPr>
          <p:cNvPr id="6146" name="Picture 2"/>
          <p:cNvPicPr>
            <a:picLocks noChangeAspect="1" noChangeArrowheads="1"/>
          </p:cNvPicPr>
          <p:nvPr/>
        </p:nvPicPr>
        <p:blipFill>
          <a:blip r:embed="rId6" cstate="print"/>
          <a:srcRect/>
          <a:stretch>
            <a:fillRect/>
          </a:stretch>
        </p:blipFill>
        <p:spPr bwMode="auto">
          <a:xfrm>
            <a:off x="1524002" y="0"/>
            <a:ext cx="3076575" cy="4286250"/>
          </a:xfrm>
          <a:prstGeom prst="rect">
            <a:avLst/>
          </a:prstGeom>
          <a:noFill/>
          <a:ln w="9525">
            <a:noFill/>
            <a:miter lim="800000"/>
            <a:headEnd/>
            <a:tailEnd/>
          </a:ln>
        </p:spPr>
      </p:pic>
      <p:pic>
        <p:nvPicPr>
          <p:cNvPr id="6149" name="Picture 5"/>
          <p:cNvPicPr>
            <a:picLocks noChangeAspect="1" noChangeArrowheads="1"/>
          </p:cNvPicPr>
          <p:nvPr/>
        </p:nvPicPr>
        <p:blipFill>
          <a:blip r:embed="rId7" cstate="print"/>
          <a:srcRect/>
          <a:stretch>
            <a:fillRect/>
          </a:stretch>
        </p:blipFill>
        <p:spPr bwMode="auto">
          <a:xfrm>
            <a:off x="1524002" y="3276600"/>
            <a:ext cx="3156109" cy="3581400"/>
          </a:xfrm>
          <a:prstGeom prst="rect">
            <a:avLst/>
          </a:prstGeom>
          <a:noFill/>
          <a:ln w="9525">
            <a:noFill/>
            <a:miter lim="800000"/>
            <a:headEnd/>
            <a:tailEnd/>
          </a:ln>
        </p:spPr>
      </p:pic>
      <p:pic>
        <p:nvPicPr>
          <p:cNvPr id="7" name="Picture 2"/>
          <p:cNvPicPr>
            <a:picLocks noChangeAspect="1" noChangeArrowheads="1"/>
          </p:cNvPicPr>
          <p:nvPr/>
        </p:nvPicPr>
        <p:blipFill>
          <a:blip r:embed="rId8" cstate="print"/>
          <a:srcRect/>
          <a:stretch>
            <a:fillRect/>
          </a:stretch>
        </p:blipFill>
        <p:spPr bwMode="auto">
          <a:xfrm>
            <a:off x="4495801" y="3657600"/>
            <a:ext cx="1647944" cy="3200400"/>
          </a:xfrm>
          <a:prstGeom prst="rect">
            <a:avLst/>
          </a:prstGeom>
          <a:noFill/>
          <a:ln w="9525">
            <a:noFill/>
            <a:miter lim="800000"/>
            <a:headEnd/>
            <a:tailEnd/>
          </a:ln>
        </p:spPr>
      </p:pic>
      <p:pic>
        <p:nvPicPr>
          <p:cNvPr id="8" name="Picture 3"/>
          <p:cNvPicPr>
            <a:picLocks noChangeAspect="1" noChangeArrowheads="1"/>
          </p:cNvPicPr>
          <p:nvPr/>
        </p:nvPicPr>
        <p:blipFill>
          <a:blip r:embed="rId9" cstate="print"/>
          <a:srcRect/>
          <a:stretch>
            <a:fillRect/>
          </a:stretch>
        </p:blipFill>
        <p:spPr bwMode="auto">
          <a:xfrm>
            <a:off x="6705602" y="0"/>
            <a:ext cx="2276399" cy="2971800"/>
          </a:xfrm>
          <a:prstGeom prst="rect">
            <a:avLst/>
          </a:prstGeom>
          <a:noFill/>
          <a:ln w="9525">
            <a:noFill/>
            <a:miter lim="800000"/>
            <a:headEnd/>
            <a:tailEnd/>
          </a:ln>
        </p:spPr>
      </p:pic>
    </p:spTree>
    <p:extLst>
      <p:ext uri="{BB962C8B-B14F-4D97-AF65-F5344CB8AC3E}">
        <p14:creationId xmlns:p14="http://schemas.microsoft.com/office/powerpoint/2010/main" val="420691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80164" y="283483"/>
            <a:ext cx="3031671" cy="1325563"/>
          </a:xfrm>
          <a:solidFill>
            <a:srgbClr val="FFFF00"/>
          </a:solidFill>
        </p:spPr>
        <p:txBody>
          <a:bodyPr/>
          <a:lstStyle/>
          <a:p>
            <a:pPr algn="ctr"/>
            <a:r>
              <a:rPr lang="en-GB" altLang="en-US" u="sng" dirty="0"/>
              <a:t>Lines 10-29</a:t>
            </a:r>
          </a:p>
        </p:txBody>
      </p:sp>
      <p:sp>
        <p:nvSpPr>
          <p:cNvPr id="5" name="Content Placeholder 4"/>
          <p:cNvSpPr>
            <a:spLocks noGrp="1"/>
          </p:cNvSpPr>
          <p:nvPr>
            <p:ph idx="1"/>
          </p:nvPr>
        </p:nvSpPr>
        <p:spPr>
          <a:xfrm>
            <a:off x="269823" y="1825624"/>
            <a:ext cx="11482465" cy="5032375"/>
          </a:xfrm>
        </p:spPr>
        <p:txBody>
          <a:bodyPr>
            <a:normAutofit fontScale="92500"/>
          </a:bodyPr>
          <a:lstStyle/>
          <a:p>
            <a:pPr marL="0" indent="0">
              <a:lnSpc>
                <a:spcPct val="120000"/>
              </a:lnSpc>
              <a:buNone/>
            </a:pPr>
            <a:r>
              <a:rPr lang="en-GB" dirty="0"/>
              <a:t>You are thane of Glamis and Cawdor, and you’re going to be king, just like you were promised. But I worry about whether or not you have what it takes to seize the crown. You are too full of the milk of human kindness to strike aggressively at your first opportunity. You want to be powerful, and you don’t lack ambition, but you don’t have the mean streak that these things call for. The things you want to do, you want to do like a good man. You don’t want to cheat, yet you want what doesn’t belong to you. There’s something you want, but you’re afraid to do what you need to do to get it. You want it to be done for you. Hurry home so I can persuade you and talk you out of whatever’s keeping you from going after the crown. After all, fate and witchcraft both seem to want you to be king.</a:t>
            </a:r>
          </a:p>
        </p:txBody>
      </p:sp>
    </p:spTree>
    <p:extLst>
      <p:ext uri="{BB962C8B-B14F-4D97-AF65-F5344CB8AC3E}">
        <p14:creationId xmlns:p14="http://schemas.microsoft.com/office/powerpoint/2010/main" val="1106483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27876" y="381454"/>
            <a:ext cx="2966357" cy="1325563"/>
          </a:xfrm>
          <a:solidFill>
            <a:srgbClr val="FFFF00"/>
          </a:solidFill>
        </p:spPr>
        <p:txBody>
          <a:bodyPr/>
          <a:lstStyle/>
          <a:p>
            <a:r>
              <a:rPr lang="en-GB" altLang="en-US" u="sng" dirty="0"/>
              <a:t>Lines 37-53</a:t>
            </a:r>
          </a:p>
        </p:txBody>
      </p:sp>
      <p:sp>
        <p:nvSpPr>
          <p:cNvPr id="5" name="Content Placeholder 4"/>
          <p:cNvSpPr>
            <a:spLocks noGrp="1"/>
          </p:cNvSpPr>
          <p:nvPr>
            <p:ph idx="1"/>
          </p:nvPr>
        </p:nvSpPr>
        <p:spPr>
          <a:xfrm>
            <a:off x="269823" y="1825624"/>
            <a:ext cx="11482465" cy="5032375"/>
          </a:xfrm>
        </p:spPr>
        <p:txBody>
          <a:bodyPr>
            <a:normAutofit fontScale="92500"/>
          </a:bodyPr>
          <a:lstStyle/>
          <a:p>
            <a:pPr marL="0" indent="0">
              <a:lnSpc>
                <a:spcPct val="120000"/>
              </a:lnSpc>
              <a:buNone/>
            </a:pPr>
            <a:r>
              <a:rPr lang="en-GB" dirty="0"/>
              <a:t>So the messenger is short of breath, like a hoarse raven, as he announces Duncan’s entrance into my fortress, where he will die. Come, you spirits that assist murderous thoughts, make me less like a woman and more like a man, and fill me from head to toe with deadly cruelty! Thicken my blood and clog up my veins so I won’t feel remorse, so that no human compassion can stop my evil plan or prevent me from accomplishing it! Come to my female breast and turn my mother’s milk into poisonous acid, you murdering demons, wherever you hide, invisible and waiting to do evil! Come, thick night, and cover the world in the darkest smoke of hell, so that my sharp knife can’t see the wound it cuts open, and so heaven can’t peep through the darkness and cry, “No! Stop!”</a:t>
            </a:r>
          </a:p>
        </p:txBody>
      </p:sp>
    </p:spTree>
    <p:extLst>
      <p:ext uri="{BB962C8B-B14F-4D97-AF65-F5344CB8AC3E}">
        <p14:creationId xmlns:p14="http://schemas.microsoft.com/office/powerpoint/2010/main" val="3306076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4186761028"/>
              </p:ext>
            </p:extLst>
          </p:nvPr>
        </p:nvGraphicFramePr>
        <p:xfrm>
          <a:off x="1654251" y="0"/>
          <a:ext cx="9378044" cy="6858000"/>
        </p:xfrm>
        <a:graphic>
          <a:graphicData uri="http://schemas.openxmlformats.org/presentationml/2006/ole">
            <mc:AlternateContent xmlns:mc="http://schemas.openxmlformats.org/markup-compatibility/2006">
              <mc:Choice xmlns:v="urn:schemas-microsoft-com:vml" Requires="v">
                <p:oleObj name="Document" r:id="rId2" imgW="6083300" imgH="6362700" progId="Word.Document.12">
                  <p:embed/>
                </p:oleObj>
              </mc:Choice>
              <mc:Fallback>
                <p:oleObj name="Document" r:id="rId2" imgW="6083300" imgH="6362700" progId="Word.Document.12">
                  <p:embed/>
                  <p:pic>
                    <p:nvPicPr>
                      <p:cNvPr id="0" name=""/>
                      <p:cNvPicPr/>
                      <p:nvPr/>
                    </p:nvPicPr>
                    <p:blipFill>
                      <a:blip r:embed="rId3"/>
                      <a:stretch>
                        <a:fillRect/>
                      </a:stretch>
                    </p:blipFill>
                    <p:spPr>
                      <a:xfrm>
                        <a:off x="1654251" y="0"/>
                        <a:ext cx="9378044" cy="6858000"/>
                      </a:xfrm>
                      <a:prstGeom prst="rect">
                        <a:avLst/>
                      </a:prstGeom>
                    </p:spPr>
                  </p:pic>
                </p:oleObj>
              </mc:Fallback>
            </mc:AlternateContent>
          </a:graphicData>
        </a:graphic>
      </p:graphicFrame>
      <p:cxnSp>
        <p:nvCxnSpPr>
          <p:cNvPr id="3" name="Straight Arrow Connector 2"/>
          <p:cNvCxnSpPr/>
          <p:nvPr/>
        </p:nvCxnSpPr>
        <p:spPr>
          <a:xfrm flipV="1">
            <a:off x="4601172" y="472124"/>
            <a:ext cx="2767825" cy="2849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4601172" y="2735061"/>
            <a:ext cx="2767825" cy="21001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601172" y="3890948"/>
            <a:ext cx="2767825" cy="16605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4601172" y="1107048"/>
            <a:ext cx="2767825" cy="5860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601172" y="1693133"/>
            <a:ext cx="2767825" cy="44119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601172" y="3890948"/>
            <a:ext cx="2767825" cy="16605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4601172" y="2735061"/>
            <a:ext cx="2767825" cy="21001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601172" y="2214096"/>
            <a:ext cx="2767825" cy="1107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601172" y="1107048"/>
            <a:ext cx="2767825" cy="33374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601172" y="4444473"/>
            <a:ext cx="2767825" cy="16605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601172" y="472124"/>
            <a:ext cx="2767825" cy="17419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171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ssolv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ssolv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dissolv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5590" y="274638"/>
            <a:ext cx="11347374" cy="994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800" dirty="0">
                <a:latin typeface="+mj-lt"/>
              </a:rPr>
              <a:t>Read Lady Macbeth’s soliloquy and highlight any </a:t>
            </a:r>
            <a:br>
              <a:rPr lang="en-GB" sz="2800" dirty="0">
                <a:latin typeface="+mj-lt"/>
              </a:rPr>
            </a:br>
            <a:r>
              <a:rPr lang="en-GB" sz="2800" dirty="0">
                <a:latin typeface="+mj-lt"/>
              </a:rPr>
              <a:t>words that associate her with evil.</a:t>
            </a:r>
          </a:p>
        </p:txBody>
      </p:sp>
      <p:sp>
        <p:nvSpPr>
          <p:cNvPr id="6" name="Content Placeholder 2"/>
          <p:cNvSpPr txBox="1">
            <a:spLocks/>
          </p:cNvSpPr>
          <p:nvPr/>
        </p:nvSpPr>
        <p:spPr>
          <a:xfrm>
            <a:off x="495759" y="1556792"/>
            <a:ext cx="6392329" cy="50405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345"/>
              </a:spcAft>
              <a:buNone/>
            </a:pPr>
            <a:r>
              <a:rPr lang="en-GB" sz="1600" dirty="0">
                <a:latin typeface="+mj-lt"/>
              </a:rPr>
              <a:t>The raven himself is hoarse</a:t>
            </a:r>
          </a:p>
          <a:p>
            <a:pPr marL="0" indent="0">
              <a:spcBef>
                <a:spcPts val="0"/>
              </a:spcBef>
              <a:spcAft>
                <a:spcPts val="345"/>
              </a:spcAft>
              <a:buNone/>
            </a:pPr>
            <a:r>
              <a:rPr lang="en-GB" sz="1600" dirty="0">
                <a:latin typeface="+mj-lt"/>
              </a:rPr>
              <a:t>That croaks the fatal entrance of Duncan</a:t>
            </a:r>
          </a:p>
          <a:p>
            <a:pPr marL="0" indent="0">
              <a:spcBef>
                <a:spcPts val="0"/>
              </a:spcBef>
              <a:spcAft>
                <a:spcPts val="345"/>
              </a:spcAft>
              <a:buNone/>
            </a:pPr>
            <a:r>
              <a:rPr lang="en-GB" sz="1600" dirty="0">
                <a:latin typeface="+mj-lt"/>
              </a:rPr>
              <a:t>Under my battlements. Come, you spirits</a:t>
            </a:r>
          </a:p>
          <a:p>
            <a:pPr marL="0" indent="0">
              <a:spcBef>
                <a:spcPts val="0"/>
              </a:spcBef>
              <a:spcAft>
                <a:spcPts val="345"/>
              </a:spcAft>
              <a:buNone/>
            </a:pPr>
            <a:r>
              <a:rPr lang="en-GB" sz="1600" dirty="0">
                <a:latin typeface="+mj-lt"/>
              </a:rPr>
              <a:t>That tend on mortal thoughts, unsex me here,</a:t>
            </a:r>
          </a:p>
          <a:p>
            <a:pPr marL="0" indent="0">
              <a:spcBef>
                <a:spcPts val="0"/>
              </a:spcBef>
              <a:spcAft>
                <a:spcPts val="345"/>
              </a:spcAft>
              <a:buNone/>
            </a:pPr>
            <a:r>
              <a:rPr lang="en-GB" sz="1600" dirty="0">
                <a:latin typeface="+mj-lt"/>
              </a:rPr>
              <a:t>And fill me from the crown to the toe top-full</a:t>
            </a:r>
          </a:p>
          <a:p>
            <a:pPr marL="0" indent="0">
              <a:spcBef>
                <a:spcPts val="0"/>
              </a:spcBef>
              <a:spcAft>
                <a:spcPts val="345"/>
              </a:spcAft>
              <a:buNone/>
            </a:pPr>
            <a:r>
              <a:rPr lang="en-GB" sz="1600" dirty="0">
                <a:latin typeface="+mj-lt"/>
              </a:rPr>
              <a:t>Of direst cruelty! make thick my blood;</a:t>
            </a:r>
          </a:p>
          <a:p>
            <a:pPr marL="0" indent="0">
              <a:spcBef>
                <a:spcPts val="0"/>
              </a:spcBef>
              <a:spcAft>
                <a:spcPts val="345"/>
              </a:spcAft>
              <a:buNone/>
            </a:pPr>
            <a:r>
              <a:rPr lang="en-GB" sz="1600" dirty="0">
                <a:latin typeface="+mj-lt"/>
              </a:rPr>
              <a:t>Stop up the access and passage to remorse,</a:t>
            </a:r>
          </a:p>
          <a:p>
            <a:pPr marL="0" indent="0">
              <a:spcBef>
                <a:spcPts val="0"/>
              </a:spcBef>
              <a:spcAft>
                <a:spcPts val="345"/>
              </a:spcAft>
              <a:buNone/>
            </a:pPr>
            <a:r>
              <a:rPr lang="en-GB" sz="1600" dirty="0">
                <a:latin typeface="+mj-lt"/>
              </a:rPr>
              <a:t>That no compunctious </a:t>
            </a:r>
            <a:r>
              <a:rPr lang="en-GB" sz="1600" dirty="0" err="1">
                <a:latin typeface="+mj-lt"/>
              </a:rPr>
              <a:t>visitings</a:t>
            </a:r>
            <a:r>
              <a:rPr lang="en-GB" sz="1600" dirty="0">
                <a:latin typeface="+mj-lt"/>
              </a:rPr>
              <a:t> of nature</a:t>
            </a:r>
          </a:p>
          <a:p>
            <a:pPr marL="0" indent="0">
              <a:spcBef>
                <a:spcPts val="0"/>
              </a:spcBef>
              <a:spcAft>
                <a:spcPts val="345"/>
              </a:spcAft>
              <a:buNone/>
            </a:pPr>
            <a:r>
              <a:rPr lang="en-GB" sz="1600" dirty="0">
                <a:latin typeface="+mj-lt"/>
              </a:rPr>
              <a:t>Shake my fell purpose, nor keep peace between</a:t>
            </a:r>
          </a:p>
          <a:p>
            <a:pPr marL="0" indent="0">
              <a:spcBef>
                <a:spcPts val="0"/>
              </a:spcBef>
              <a:spcAft>
                <a:spcPts val="345"/>
              </a:spcAft>
              <a:buNone/>
            </a:pPr>
            <a:r>
              <a:rPr lang="en-GB" sz="1600" dirty="0">
                <a:latin typeface="+mj-lt"/>
              </a:rPr>
              <a:t>The effect and it! Come to my woman’s breasts,</a:t>
            </a:r>
          </a:p>
          <a:p>
            <a:pPr marL="0" indent="0">
              <a:spcBef>
                <a:spcPts val="0"/>
              </a:spcBef>
              <a:spcAft>
                <a:spcPts val="345"/>
              </a:spcAft>
              <a:buNone/>
            </a:pPr>
            <a:r>
              <a:rPr lang="en-GB" sz="1600" dirty="0">
                <a:latin typeface="+mj-lt"/>
              </a:rPr>
              <a:t>And take my milk for gall, you murdering ministers,</a:t>
            </a:r>
          </a:p>
          <a:p>
            <a:pPr marL="0" indent="0">
              <a:spcBef>
                <a:spcPts val="0"/>
              </a:spcBef>
              <a:spcAft>
                <a:spcPts val="345"/>
              </a:spcAft>
              <a:buNone/>
            </a:pPr>
            <a:r>
              <a:rPr lang="en-GB" sz="1600" dirty="0">
                <a:latin typeface="+mj-lt"/>
              </a:rPr>
              <a:t>Wherever in your sightless substances</a:t>
            </a:r>
          </a:p>
          <a:p>
            <a:pPr marL="0" indent="0">
              <a:spcBef>
                <a:spcPts val="0"/>
              </a:spcBef>
              <a:spcAft>
                <a:spcPts val="345"/>
              </a:spcAft>
              <a:buNone/>
            </a:pPr>
            <a:r>
              <a:rPr lang="en-GB" sz="1600" dirty="0">
                <a:latin typeface="+mj-lt"/>
              </a:rPr>
              <a:t>You wait on nature’s mischief! Come, thick night,</a:t>
            </a:r>
          </a:p>
          <a:p>
            <a:pPr marL="0" indent="0">
              <a:spcBef>
                <a:spcPts val="0"/>
              </a:spcBef>
              <a:spcAft>
                <a:spcPts val="345"/>
              </a:spcAft>
              <a:buNone/>
            </a:pPr>
            <a:r>
              <a:rPr lang="en-GB" sz="1600" dirty="0">
                <a:latin typeface="+mj-lt"/>
              </a:rPr>
              <a:t>And pall thee in the </a:t>
            </a:r>
            <a:r>
              <a:rPr lang="en-GB" sz="1600" dirty="0" err="1">
                <a:latin typeface="+mj-lt"/>
              </a:rPr>
              <a:t>dunnest</a:t>
            </a:r>
            <a:r>
              <a:rPr lang="en-GB" sz="1600" dirty="0">
                <a:latin typeface="+mj-lt"/>
              </a:rPr>
              <a:t> smoke of hell,</a:t>
            </a:r>
          </a:p>
          <a:p>
            <a:pPr marL="0" indent="0">
              <a:spcBef>
                <a:spcPts val="0"/>
              </a:spcBef>
              <a:spcAft>
                <a:spcPts val="345"/>
              </a:spcAft>
              <a:buNone/>
            </a:pPr>
            <a:r>
              <a:rPr lang="en-GB" sz="1600" dirty="0">
                <a:latin typeface="+mj-lt"/>
              </a:rPr>
              <a:t>That my keen knife see not the wound it makes,</a:t>
            </a:r>
          </a:p>
          <a:p>
            <a:pPr marL="0" indent="0">
              <a:spcBef>
                <a:spcPts val="0"/>
              </a:spcBef>
              <a:spcAft>
                <a:spcPts val="345"/>
              </a:spcAft>
              <a:buNone/>
            </a:pPr>
            <a:r>
              <a:rPr lang="en-GB" sz="1600" dirty="0">
                <a:latin typeface="+mj-lt"/>
              </a:rPr>
              <a:t>Nor heaven peep through the blanket of the dark,</a:t>
            </a:r>
          </a:p>
          <a:p>
            <a:pPr marL="0" indent="0">
              <a:spcBef>
                <a:spcPts val="0"/>
              </a:spcBef>
              <a:spcAft>
                <a:spcPts val="345"/>
              </a:spcAft>
              <a:buNone/>
            </a:pPr>
            <a:r>
              <a:rPr lang="en-GB" sz="1600" dirty="0">
                <a:latin typeface="+mj-lt"/>
              </a:rPr>
              <a:t>To cry ‘Hold, hold!’</a:t>
            </a:r>
          </a:p>
        </p:txBody>
      </p:sp>
    </p:spTree>
    <p:extLst>
      <p:ext uri="{BB962C8B-B14F-4D97-AF65-F5344CB8AC3E}">
        <p14:creationId xmlns:p14="http://schemas.microsoft.com/office/powerpoint/2010/main" val="948226503"/>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OpenDyslexic"/>
        <a:ea typeface=""/>
        <a:cs typeface=""/>
      </a:majorFont>
      <a:minorFont>
        <a:latin typeface="OpenDyslex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4679</TotalTime>
  <Words>1337</Words>
  <Application>Microsoft Macintosh PowerPoint</Application>
  <PresentationFormat>Widescreen</PresentationFormat>
  <Paragraphs>109</Paragraphs>
  <Slides>15</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OpenDyslexic</vt:lpstr>
      <vt:lpstr>Office Theme</vt:lpstr>
      <vt:lpstr>Document</vt:lpstr>
      <vt:lpstr>Act 1 Scene 5</vt:lpstr>
      <vt:lpstr>Act 1 Scene 5</vt:lpstr>
      <vt:lpstr>Act 1, scene 5: The introduction of Lady Macbeth</vt:lpstr>
      <vt:lpstr>What happens???</vt:lpstr>
      <vt:lpstr>PowerPoint Presentation</vt:lpstr>
      <vt:lpstr>Lines 10-29</vt:lpstr>
      <vt:lpstr>Lines 37-53</vt:lpstr>
      <vt:lpstr>PowerPoint Presentation</vt:lpstr>
      <vt:lpstr>PowerPoint Presentation</vt:lpstr>
      <vt:lpstr>PowerPoint Presentation</vt:lpstr>
      <vt:lpstr>Symbolism </vt:lpstr>
      <vt:lpstr>Personification</vt:lpstr>
      <vt:lpstr>How is Lady Macbeth presented as a powerful woman in the extract?</vt:lpstr>
      <vt:lpstr>PowerPoint Presentation</vt:lpstr>
      <vt:lpstr>Act 1 Scene 5</vt:lpstr>
    </vt:vector>
  </TitlesOfParts>
  <Company>Bristol Cathedral Choir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     Intro to Shakespeare     22/6/16</dc:title>
  <dc:creator>Terra Glowach</dc:creator>
  <cp:lastModifiedBy>Melanie Wright</cp:lastModifiedBy>
  <cp:revision>291</cp:revision>
  <cp:lastPrinted>2017-12-07T11:29:15Z</cp:lastPrinted>
  <dcterms:created xsi:type="dcterms:W3CDTF">2016-09-21T17:18:00Z</dcterms:created>
  <dcterms:modified xsi:type="dcterms:W3CDTF">2022-11-14T02:51:35Z</dcterms:modified>
</cp:coreProperties>
</file>