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0" r:id="rId3"/>
    <p:sldId id="257" r:id="rId4"/>
    <p:sldId id="259" r:id="rId5"/>
    <p:sldId id="279" r:id="rId6"/>
    <p:sldId id="281" r:id="rId7"/>
    <p:sldId id="286" r:id="rId8"/>
    <p:sldId id="287" r:id="rId9"/>
    <p:sldId id="290" r:id="rId10"/>
    <p:sldId id="260" r:id="rId11"/>
    <p:sldId id="258" r:id="rId12"/>
    <p:sldId id="271" r:id="rId13"/>
    <p:sldId id="262" r:id="rId14"/>
    <p:sldId id="277" r:id="rId15"/>
    <p:sldId id="291" r:id="rId16"/>
    <p:sldId id="292" r:id="rId17"/>
    <p:sldId id="282" r:id="rId18"/>
    <p:sldId id="263" r:id="rId19"/>
    <p:sldId id="261" r:id="rId20"/>
    <p:sldId id="265" r:id="rId21"/>
    <p:sldId id="264" r:id="rId22"/>
    <p:sldId id="284" r:id="rId23"/>
    <p:sldId id="267" r:id="rId24"/>
    <p:sldId id="266" r:id="rId25"/>
    <p:sldId id="269" r:id="rId26"/>
    <p:sldId id="268" r:id="rId27"/>
    <p:sldId id="272" r:id="rId28"/>
    <p:sldId id="273" r:id="rId29"/>
    <p:sldId id="283" r:id="rId30"/>
    <p:sldId id="274" r:id="rId31"/>
    <p:sldId id="288" r:id="rId32"/>
    <p:sldId id="275" r:id="rId33"/>
    <p:sldId id="276" r:id="rId34"/>
    <p:sldId id="289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317B35-DBBC-4A5B-9C9B-3730CF3821B8}">
          <p14:sldIdLst>
            <p14:sldId id="256"/>
            <p14:sldId id="270"/>
            <p14:sldId id="257"/>
            <p14:sldId id="259"/>
            <p14:sldId id="279"/>
            <p14:sldId id="281"/>
            <p14:sldId id="286"/>
            <p14:sldId id="287"/>
            <p14:sldId id="290"/>
            <p14:sldId id="260"/>
            <p14:sldId id="258"/>
            <p14:sldId id="271"/>
            <p14:sldId id="262"/>
            <p14:sldId id="277"/>
            <p14:sldId id="291"/>
            <p14:sldId id="292"/>
          </p14:sldIdLst>
        </p14:section>
        <p14:section name="Analysis" id="{CC9A6248-5081-4532-9A97-A2B2C91FFF8A}">
          <p14:sldIdLst>
            <p14:sldId id="282"/>
            <p14:sldId id="263"/>
            <p14:sldId id="261"/>
            <p14:sldId id="265"/>
            <p14:sldId id="264"/>
            <p14:sldId id="284"/>
            <p14:sldId id="267"/>
            <p14:sldId id="266"/>
            <p14:sldId id="269"/>
            <p14:sldId id="268"/>
            <p14:sldId id="272"/>
            <p14:sldId id="273"/>
            <p14:sldId id="283"/>
            <p14:sldId id="274"/>
            <p14:sldId id="288"/>
            <p14:sldId id="275"/>
            <p14:sldId id="27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>
      <p:cViewPr varScale="1">
        <p:scale>
          <a:sx n="160" d="100"/>
          <a:sy n="160" d="100"/>
        </p:scale>
        <p:origin x="2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C1E81-9670-4E14-99D9-D52A37200EC1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64178-5416-40AD-A673-C5F9160D7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4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C5E8C-E0E8-4A7A-943A-EAD62E73152F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7FA77-1FD5-497E-BB99-03D32A73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2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the animals? E.g. familiars.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7FA77-1FD5-497E-BB99-03D32A736B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1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7FA77-1FD5-497E-BB99-03D32A736B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6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Skye!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7FA77-1FD5-497E-BB99-03D32A736BE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3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Midsummer night’s dream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7FA77-1FD5-497E-BB99-03D32A736BE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4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2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1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9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2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6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330"/>
            <a:ext cx="4038600" cy="34096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0330"/>
            <a:ext cx="4038600" cy="34096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6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2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0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6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atic.vecteezy.com/system/resources/previews/000/222/673/non_2x/bloody-border-vecto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79512" y="123478"/>
            <a:ext cx="8784976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18A28-6DBE-4AD5-AF55-D61B5F53BC9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47E2-3379-411F-9DC2-A8B16747E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5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asablanca SF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nc0pOjr1qY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a6byiuFgZs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Macbeth</a:t>
            </a:r>
          </a:p>
        </p:txBody>
      </p:sp>
      <p:pic>
        <p:nvPicPr>
          <p:cNvPr id="13" name="Picture 2" descr="https://i.gse.io/gse_media/117/0/1485383273-Macbeth_tickets.jpg?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2931790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en-GB" sz="4800" b="1" dirty="0">
                <a:solidFill>
                  <a:schemeClr val="bg1">
                    <a:lumMod val="95000"/>
                  </a:schemeClr>
                </a:solidFill>
              </a:rPr>
              <a:t>Act 1 Scene 1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Prologue: The Witches</a:t>
            </a:r>
          </a:p>
        </p:txBody>
      </p:sp>
      <p:sp>
        <p:nvSpPr>
          <p:cNvPr id="4" name="AutoShape 2" descr="https://themedium.ca/wp-content/uploads/2017/03/Arts-RequiredReading-Macbeth-1068x6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themedium.ca/wp-content/uploads/2017/03/Arts-RequiredReading-Macbeth-1068x6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themedium.ca/wp-content/uploads/2017/03/Arts-RequiredReading-Macbeth-1068x63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themedium.ca/wp-content/uploads/2017/03/Arts-RequiredReading-Macbeth-1068x63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themedium.ca/wp-content/uploads/2017/03/Arts-RequiredReading-Macbeth-1068x639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https://themedium.ca/wp-content/uploads/2017/03/Arts-RequiredReading-Macbeth-1068x639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log.oup.com/wp-content/uploads/2016/06/Macbeth-wit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6" r="1470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579862"/>
            <a:ext cx="7772400" cy="1102519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Casablanca SF" pitchFamily="2" charset="0"/>
              </a:rPr>
              <a:t>THE WITCHES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4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Understanding the Weird Sisters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Later in the play, Shakespeare will refer to them as the ‘</a:t>
            </a:r>
            <a:r>
              <a:rPr lang="en-GB" b="1" dirty="0"/>
              <a:t>weird sisters</a:t>
            </a:r>
            <a:r>
              <a:rPr lang="en-GB" dirty="0"/>
              <a:t>’.</a:t>
            </a:r>
          </a:p>
          <a:p>
            <a:r>
              <a:rPr lang="en-GB" dirty="0"/>
              <a:t>They act as a </a:t>
            </a:r>
            <a:r>
              <a:rPr lang="en-GB" b="1" dirty="0"/>
              <a:t>prologue</a:t>
            </a:r>
            <a:r>
              <a:rPr lang="en-GB" dirty="0"/>
              <a:t>: they </a:t>
            </a:r>
            <a:r>
              <a:rPr lang="en-GB" b="1" dirty="0"/>
              <a:t>introduce</a:t>
            </a:r>
            <a:r>
              <a:rPr lang="en-GB" dirty="0"/>
              <a:t> the main themes and ideas of the play.</a:t>
            </a:r>
          </a:p>
          <a:p>
            <a:r>
              <a:rPr lang="en-GB" dirty="0"/>
              <a:t>They also seem to – somehow – control the fate of the main characters, especially Banquo, and Macbeth.</a:t>
            </a:r>
          </a:p>
        </p:txBody>
      </p:sp>
    </p:spTree>
    <p:extLst>
      <p:ext uri="{BB962C8B-B14F-4D97-AF65-F5344CB8AC3E}">
        <p14:creationId xmlns:p14="http://schemas.microsoft.com/office/powerpoint/2010/main" val="13400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https://www.myjewishlearning.com/wp-content/uploads/2008/10/witches-1596x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6" t="6797" r="15553" b="15966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32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– James I/VI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2" y="1073350"/>
            <a:ext cx="3829048" cy="374869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do we know about how </a:t>
            </a:r>
            <a:r>
              <a:rPr lang="en-GB" b="1" dirty="0"/>
              <a:t>Jacobean</a:t>
            </a:r>
            <a:r>
              <a:rPr lang="en-GB" dirty="0"/>
              <a:t> </a:t>
            </a:r>
            <a:r>
              <a:rPr lang="en-GB" b="1" dirty="0"/>
              <a:t>society</a:t>
            </a:r>
            <a:r>
              <a:rPr lang="en-GB" dirty="0"/>
              <a:t> felt about witches?</a:t>
            </a:r>
          </a:p>
          <a:p>
            <a:r>
              <a:rPr lang="en-GB" dirty="0"/>
              <a:t>Why do you think Shakespeare wrote a play that included witches?</a:t>
            </a:r>
          </a:p>
        </p:txBody>
      </p:sp>
      <p:pic>
        <p:nvPicPr>
          <p:cNvPr id="6146" name="Picture 2" descr="http://brewminate.com/wp-content/uploads/2016/04/Witches01.jpg?w=64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6" y="1059582"/>
            <a:ext cx="4696554" cy="37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3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Supernatural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supernatural is any </a:t>
            </a:r>
            <a:r>
              <a:rPr lang="en-GB" b="1" dirty="0"/>
              <a:t>force beyond scientific understanding or the laws of nature.</a:t>
            </a:r>
          </a:p>
          <a:p>
            <a:r>
              <a:rPr lang="en-GB" dirty="0"/>
              <a:t>Ghosts, daemons, demons, spirits, devils, faeries, </a:t>
            </a:r>
            <a:r>
              <a:rPr lang="en-GB" dirty="0" err="1"/>
              <a:t>fairys</a:t>
            </a:r>
            <a:r>
              <a:rPr lang="en-GB" dirty="0"/>
              <a:t>, fairies, kelpies, angels, fates, witches, warlocks, poltergeists…</a:t>
            </a:r>
          </a:p>
        </p:txBody>
      </p:sp>
    </p:spTree>
    <p:extLst>
      <p:ext uri="{BB962C8B-B14F-4D97-AF65-F5344CB8AC3E}">
        <p14:creationId xmlns:p14="http://schemas.microsoft.com/office/powerpoint/2010/main" val="367549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Macbeth - The Three Witches Exclusive Clip - Digital Theatre">
            <a:hlinkClick r:id="" action="ppaction://media"/>
            <a:extLst>
              <a:ext uri="{FF2B5EF4-FFF2-40B4-BE49-F238E27FC236}">
                <a16:creationId xmlns:a16="http://schemas.microsoft.com/office/drawing/2014/main" id="{66190031-E79F-C462-FC49-AD8A4C5F39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2745" y="195486"/>
            <a:ext cx="8238510" cy="4703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3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Four Versions of the Witches from Macbeth">
            <a:hlinkClick r:id="" action="ppaction://media"/>
            <a:extLst>
              <a:ext uri="{FF2B5EF4-FFF2-40B4-BE49-F238E27FC236}">
                <a16:creationId xmlns:a16="http://schemas.microsoft.com/office/drawing/2014/main" id="{E83B9749-9938-AD85-556D-9B6E436F28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7584" y="267494"/>
            <a:ext cx="7582018" cy="42838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76236D-08EC-C837-0C3E-98AC476B46AE}"/>
              </a:ext>
            </a:extLst>
          </p:cNvPr>
          <p:cNvSpPr txBox="1"/>
          <p:nvPr/>
        </p:nvSpPr>
        <p:spPr>
          <a:xfrm>
            <a:off x="539552" y="4659982"/>
            <a:ext cx="2160240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From start to 1.55 and 5.15 to end</a:t>
            </a:r>
          </a:p>
        </p:txBody>
      </p:sp>
    </p:spTree>
    <p:extLst>
      <p:ext uri="{BB962C8B-B14F-4D97-AF65-F5344CB8AC3E}">
        <p14:creationId xmlns:p14="http://schemas.microsoft.com/office/powerpoint/2010/main" val="9418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the Weird Sisters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Questions – answering using </a:t>
            </a:r>
            <a:r>
              <a:rPr lang="en-GB" b="1" dirty="0"/>
              <a:t>PEE paragraphs</a:t>
            </a:r>
            <a:r>
              <a:rPr lang="en-GB" dirty="0"/>
              <a:t>.</a:t>
            </a:r>
          </a:p>
          <a:p>
            <a:r>
              <a:rPr lang="en-GB" dirty="0"/>
              <a:t>It can be hard to get to grips with Shakespeare’s language – the best way is to </a:t>
            </a:r>
            <a:r>
              <a:rPr lang="en-GB" b="1" dirty="0"/>
              <a:t>look closely </a:t>
            </a:r>
            <a:r>
              <a:rPr lang="en-GB" dirty="0"/>
              <a:t>at what he is saying.</a:t>
            </a:r>
          </a:p>
          <a:p>
            <a:r>
              <a:rPr lang="en-GB" dirty="0"/>
              <a:t>You should answer the following questions using </a:t>
            </a:r>
            <a:r>
              <a:rPr lang="en-GB" b="1" dirty="0"/>
              <a:t>PEE</a:t>
            </a:r>
            <a:r>
              <a:rPr lang="en-GB" dirty="0"/>
              <a:t> – Point, Evidence, Explain.</a:t>
            </a:r>
          </a:p>
        </p:txBody>
      </p:sp>
    </p:spTree>
    <p:extLst>
      <p:ext uri="{BB962C8B-B14F-4D97-AF65-F5344CB8AC3E}">
        <p14:creationId xmlns:p14="http://schemas.microsoft.com/office/powerpoint/2010/main" val="313164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2-prod.scotlandnow.dailyrecord.co.uk/incoming/article6418889.ece/ALTERNATES/s1023/GettyImages-56644582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51470"/>
            <a:ext cx="8229600" cy="857250"/>
          </a:xfrm>
        </p:spPr>
        <p:txBody>
          <a:bodyPr/>
          <a:lstStyle/>
          <a:p>
            <a:r>
              <a:rPr lang="en-GB" i="1" dirty="0"/>
              <a:t>A desolate place…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04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shutterstock.com/image-vector/original-illustration-feather-quill-pen-260nw-280082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b="7224"/>
          <a:stretch/>
        </p:blipFill>
        <p:spPr bwMode="auto">
          <a:xfrm flipH="1">
            <a:off x="6115744" y="627534"/>
            <a:ext cx="2850592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Setting: Pathetic Fallacy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626968" cy="37478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1. Where are the witches meeting? What does this suggest about them?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 – The witches meet in a empty, unpleasant location.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 – The stage direction says “a desolate place”.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 – This suggests they are living somewhere where normal creatures could not survive – that they are in the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wildnerness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168" y="2787774"/>
            <a:ext cx="2771800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Pathetic fallacy: </a:t>
            </a:r>
            <a:r>
              <a:rPr lang="en-GB" dirty="0"/>
              <a:t>a kind of ‘personification’ that gives human emotions to inanimate objects of nature; for example, referring to weather features reflecting a mood</a:t>
            </a:r>
          </a:p>
        </p:txBody>
      </p:sp>
    </p:spTree>
    <p:extLst>
      <p:ext uri="{BB962C8B-B14F-4D97-AF65-F5344CB8AC3E}">
        <p14:creationId xmlns:p14="http://schemas.microsoft.com/office/powerpoint/2010/main" val="325740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Casablanca SF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Lesson Objectives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s://broadly-images.vice.com/images/articles/meta/2015/09/23/black-magic-talking-with-hoodoo-witches-1443029957.jpg?crop=0.9991111111111111xw:1xh;center,center&amp;resize=1200:*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10399" r="7711" b="9601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5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4/48/John_Hamilton_Mortimer_-_Death_on_a_Pale_Horse_-_Google_Art_Projec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2" t="2617" r="-4056" b="15564"/>
          <a:stretch/>
        </p:blipFill>
        <p:spPr bwMode="auto">
          <a:xfrm>
            <a:off x="0" y="0"/>
            <a:ext cx="95154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92" y="2715766"/>
            <a:ext cx="7221488" cy="857250"/>
          </a:xfrm>
        </p:spPr>
        <p:txBody>
          <a:bodyPr/>
          <a:lstStyle/>
          <a:p>
            <a:r>
              <a:rPr lang="en-GB" i="1" dirty="0"/>
              <a:t>Themes</a:t>
            </a:r>
            <a:r>
              <a:rPr lang="en-GB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2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shutterstock.com/image-vector/original-illustration-feather-quill-pen-260nw-280082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b="7224"/>
          <a:stretch/>
        </p:blipFill>
        <p:spPr bwMode="auto">
          <a:xfrm flipH="1">
            <a:off x="6115744" y="627534"/>
            <a:ext cx="2850592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Prologue: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13102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2. Why do you think Shakespeare begins the play with the </a:t>
            </a:r>
            <a:r>
              <a:rPr lang="en-GB" sz="2800" b="1" dirty="0"/>
              <a:t>witches</a:t>
            </a:r>
            <a:r>
              <a:rPr lang="en-GB" sz="2800" dirty="0"/>
              <a:t>? What </a:t>
            </a:r>
            <a:r>
              <a:rPr lang="en-GB" sz="2800" b="1" dirty="0"/>
              <a:t>themes</a:t>
            </a:r>
            <a:r>
              <a:rPr lang="en-GB" sz="2800" dirty="0"/>
              <a:t> does it introduce?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168" y="2787774"/>
            <a:ext cx="2771800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Theme: </a:t>
            </a:r>
            <a:r>
              <a:rPr lang="en-GB" dirty="0"/>
              <a:t>an idea that dominates or repeats and recurs in a work of art or literature. E.g. the </a:t>
            </a:r>
            <a:r>
              <a:rPr lang="en-GB" b="1" i="1" dirty="0"/>
              <a:t>theme</a:t>
            </a:r>
            <a:r>
              <a:rPr lang="en-GB" dirty="0"/>
              <a:t> of The Simpsons is Homer’s attempt to do the right thing for his family…</a:t>
            </a:r>
          </a:p>
        </p:txBody>
      </p:sp>
    </p:spTree>
    <p:extLst>
      <p:ext uri="{BB962C8B-B14F-4D97-AF65-F5344CB8AC3E}">
        <p14:creationId xmlns:p14="http://schemas.microsoft.com/office/powerpoint/2010/main" val="303142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shutterstock.com/image-vector/original-illustration-feather-quill-pen-260nw-280082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b="7224"/>
          <a:stretch/>
        </p:blipFill>
        <p:spPr bwMode="auto">
          <a:xfrm flipH="1">
            <a:off x="6115744" y="627534"/>
            <a:ext cx="2850592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Prologue: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626968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800" dirty="0"/>
              <a:t>2. Why do you think Shakespeare begins the play with the </a:t>
            </a:r>
            <a:r>
              <a:rPr lang="en-GB" sz="2800" b="1" dirty="0"/>
              <a:t>witches</a:t>
            </a:r>
            <a:r>
              <a:rPr lang="en-GB" sz="2800" dirty="0"/>
              <a:t>? What </a:t>
            </a:r>
            <a:r>
              <a:rPr lang="en-GB" sz="2800" b="1" dirty="0"/>
              <a:t>themes</a:t>
            </a:r>
            <a:r>
              <a:rPr lang="en-GB" sz="2800" dirty="0"/>
              <a:t> does it introduce?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 – Shakespeare introduces the themes of magic and evil in the very first lines of Macbeth.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 – We can see this clearly as he introduces three witches plotting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 – This shows that the play will be about strange, supernatural and dark events, with themes of death and magic.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168" y="2787774"/>
            <a:ext cx="2771800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Theme: </a:t>
            </a:r>
            <a:r>
              <a:rPr lang="en-GB" dirty="0"/>
              <a:t>an idea that dominates or repeats and recurs in a work of art or literature. E.g. the </a:t>
            </a:r>
            <a:r>
              <a:rPr lang="en-GB" b="1" i="1" dirty="0"/>
              <a:t>theme</a:t>
            </a:r>
            <a:r>
              <a:rPr lang="en-GB" dirty="0"/>
              <a:t> of The Simpsons is Homer’s attempt to do the right thing for his family…</a:t>
            </a:r>
          </a:p>
        </p:txBody>
      </p:sp>
    </p:spTree>
    <p:extLst>
      <p:ext uri="{BB962C8B-B14F-4D97-AF65-F5344CB8AC3E}">
        <p14:creationId xmlns:p14="http://schemas.microsoft.com/office/powerpoint/2010/main" val="415083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.hipwallpaper.com/i/7/26/Bs26L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9" r="31145" b="13420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47814"/>
            <a:ext cx="2592288" cy="857250"/>
          </a:xfrm>
        </p:spPr>
        <p:txBody>
          <a:bodyPr/>
          <a:lstStyle/>
          <a:p>
            <a:r>
              <a:rPr lang="en-GB" i="1" dirty="0">
                <a:solidFill>
                  <a:schemeClr val="bg1"/>
                </a:solidFill>
              </a:rPr>
              <a:t>Thunder, lightning, or in rain…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40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shutterstock.com/image-vector/original-illustration-feather-quill-pen-260nw-280082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b="7224"/>
          <a:stretch/>
        </p:blipFill>
        <p:spPr bwMode="auto">
          <a:xfrm flipH="1">
            <a:off x="6115744" y="627534"/>
            <a:ext cx="2850592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effects: mood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62696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3. </a:t>
            </a:r>
            <a:r>
              <a:rPr lang="en-GB" sz="2800" b="1" dirty="0"/>
              <a:t>What</a:t>
            </a:r>
            <a:r>
              <a:rPr lang="en-GB" sz="2800" dirty="0"/>
              <a:t> is the weather like? What kind of </a:t>
            </a:r>
            <a:r>
              <a:rPr lang="en-GB" sz="2800" b="1" dirty="0"/>
              <a:t>mood</a:t>
            </a:r>
            <a:r>
              <a:rPr lang="en-GB" sz="2800" dirty="0"/>
              <a:t> does this set?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168" y="2787774"/>
            <a:ext cx="2771800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Mood: </a:t>
            </a:r>
            <a:r>
              <a:rPr lang="en-GB" dirty="0"/>
              <a:t>a mood is the feeling of a piece of writing, or a performance. A mood could be happy, sad, sombre, threatening, exciting, dangerous etc.</a:t>
            </a:r>
          </a:p>
        </p:txBody>
      </p:sp>
    </p:spTree>
    <p:extLst>
      <p:ext uri="{BB962C8B-B14F-4D97-AF65-F5344CB8AC3E}">
        <p14:creationId xmlns:p14="http://schemas.microsoft.com/office/powerpoint/2010/main" val="2488135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laywithdeath.com/wp-content/uploads/2014/03/hostages-of-a-sad-life-wallpaper-for-2880x1800-retina-display-1333-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7" b="14714"/>
          <a:stretch/>
        </p:blipFill>
        <p:spPr bwMode="auto">
          <a:xfrm>
            <a:off x="-2192" y="15917"/>
            <a:ext cx="9146192" cy="51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2458616" cy="222175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Speech and language</a:t>
            </a:r>
          </a:p>
        </p:txBody>
      </p:sp>
    </p:spTree>
    <p:extLst>
      <p:ext uri="{BB962C8B-B14F-4D97-AF65-F5344CB8AC3E}">
        <p14:creationId xmlns:p14="http://schemas.microsoft.com/office/powerpoint/2010/main" val="4256761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shutterstock.com/image-vector/original-illustration-feather-quill-pen-260nw-280082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b="7224"/>
          <a:stretch/>
        </p:blipFill>
        <p:spPr bwMode="auto">
          <a:xfrm flipH="1">
            <a:off x="6115744" y="627534"/>
            <a:ext cx="2850592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 and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626968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4. </a:t>
            </a:r>
            <a:r>
              <a:rPr lang="en-GB" b="1" dirty="0"/>
              <a:t>How</a:t>
            </a:r>
            <a:r>
              <a:rPr lang="en-GB" dirty="0"/>
              <a:t> do the witches speak? What is the effect of this?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168" y="2787774"/>
            <a:ext cx="277180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Rhyme: </a:t>
            </a:r>
            <a:r>
              <a:rPr lang="en-GB" sz="1600" dirty="0"/>
              <a:t>a sound technique which matches the sound of words at the ends of lines in poetry or drama. It links ideas together in a rhythm. Used in romance, spells to show magic, or just for emphasis.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79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https://i.pinimg.com/originals/a2/06/19/a206199bde3f9e953a53ee582a8f242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" t="13799" r="608" b="12009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99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shutterstock.com/image-vector/original-illustration-feather-quill-pen-260nw-280082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b="7224"/>
          <a:stretch/>
        </p:blipFill>
        <p:spPr bwMode="auto">
          <a:xfrm flipH="1">
            <a:off x="6115744" y="627534"/>
            <a:ext cx="2850592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 and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626968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5. </a:t>
            </a:r>
            <a:r>
              <a:rPr lang="en-GB" b="1" dirty="0"/>
              <a:t>What </a:t>
            </a:r>
            <a:r>
              <a:rPr lang="en-GB" dirty="0"/>
              <a:t>paradox is spoken by the witches? What does this say about the world they live in?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168" y="2787774"/>
            <a:ext cx="277180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Paradox: </a:t>
            </a:r>
            <a:r>
              <a:rPr lang="en-GB" dirty="0"/>
              <a:t>a contradictory idea. It might not make perfect sense, but it probably has a deeper meaning.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00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i.ytimg.com/vi/e5QxVizgOIs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1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By the end of this lesson we will have </a:t>
            </a:r>
            <a:r>
              <a:rPr lang="en-GB" b="1" dirty="0"/>
              <a:t>read</a:t>
            </a:r>
            <a:r>
              <a:rPr lang="en-GB" dirty="0"/>
              <a:t> and </a:t>
            </a:r>
            <a:r>
              <a:rPr lang="en-GB" b="1" dirty="0"/>
              <a:t>analysed</a:t>
            </a:r>
            <a:r>
              <a:rPr lang="en-GB" dirty="0"/>
              <a:t> Act 1, Scenes 1 and 2.</a:t>
            </a:r>
          </a:p>
          <a:p>
            <a:r>
              <a:rPr lang="en-GB" dirty="0"/>
              <a:t>We will think about the </a:t>
            </a:r>
            <a:r>
              <a:rPr lang="en-GB" b="1" dirty="0"/>
              <a:t>context</a:t>
            </a:r>
            <a:r>
              <a:rPr lang="en-GB" dirty="0"/>
              <a:t> of Shakespeare’s era.</a:t>
            </a:r>
          </a:p>
          <a:p>
            <a:r>
              <a:rPr lang="en-GB" dirty="0"/>
              <a:t>We will also make </a:t>
            </a:r>
            <a:r>
              <a:rPr lang="en-GB" b="1" dirty="0"/>
              <a:t>predictions</a:t>
            </a:r>
            <a:r>
              <a:rPr lang="en-GB" dirty="0"/>
              <a:t> about plot.</a:t>
            </a:r>
          </a:p>
          <a:p>
            <a:r>
              <a:rPr lang="en-GB" dirty="0"/>
              <a:t>We will </a:t>
            </a:r>
            <a:r>
              <a:rPr lang="en-GB" b="1" dirty="0"/>
              <a:t>discuss</a:t>
            </a:r>
            <a:r>
              <a:rPr lang="en-GB" dirty="0"/>
              <a:t> why Shakespeare has included specific elements.</a:t>
            </a:r>
          </a:p>
        </p:txBody>
      </p:sp>
    </p:spTree>
    <p:extLst>
      <p:ext uri="{BB962C8B-B14F-4D97-AF65-F5344CB8AC3E}">
        <p14:creationId xmlns:p14="http://schemas.microsoft.com/office/powerpoint/2010/main" val="941770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shutterstock.com/image-vector/original-illustration-feather-quill-pen-260nw-280082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b="7224"/>
          <a:stretch/>
        </p:blipFill>
        <p:spPr bwMode="auto">
          <a:xfrm flipH="1">
            <a:off x="6115744" y="627534"/>
            <a:ext cx="2850592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Predictions -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131024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6. </a:t>
            </a:r>
            <a:r>
              <a:rPr lang="en-GB" b="1" dirty="0"/>
              <a:t>What </a:t>
            </a:r>
            <a:r>
              <a:rPr lang="en-GB" dirty="0"/>
              <a:t>does this scene tell you about the kind of play this will be?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85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i.pinimg.com/originals/19/ea/33/19ea33d16e1a840af49eae3f65a7db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1" t="18816" b="42451"/>
          <a:stretch/>
        </p:blipFill>
        <p:spPr bwMode="auto">
          <a:xfrm>
            <a:off x="-542925" y="0"/>
            <a:ext cx="96869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75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shutterstock.com/image-vector/original-illustration-feather-quill-pen-260nw-280082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b="7224"/>
          <a:stretch/>
        </p:blipFill>
        <p:spPr bwMode="auto">
          <a:xfrm flipH="1">
            <a:off x="6115744" y="627534"/>
            <a:ext cx="2850592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Predictions -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131024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7. </a:t>
            </a:r>
            <a:r>
              <a:rPr lang="en-GB" b="1" dirty="0"/>
              <a:t>Who</a:t>
            </a:r>
            <a:r>
              <a:rPr lang="en-GB" dirty="0"/>
              <a:t> do the witches want to meet? </a:t>
            </a:r>
            <a:r>
              <a:rPr lang="en-GB" b="1" dirty="0"/>
              <a:t>Where</a:t>
            </a:r>
            <a:r>
              <a:rPr lang="en-GB" dirty="0"/>
              <a:t> and </a:t>
            </a:r>
            <a:r>
              <a:rPr lang="en-GB" b="1" dirty="0"/>
              <a:t>when</a:t>
            </a:r>
            <a:r>
              <a:rPr lang="en-GB" dirty="0"/>
              <a:t> will they meet him? What is going on around the witches?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19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shutterstock.com/image-vector/original-illustration-feather-quill-pen-260nw-280082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b="7224"/>
          <a:stretch/>
        </p:blipFill>
        <p:spPr bwMode="auto">
          <a:xfrm flipH="1">
            <a:off x="6115744" y="627534"/>
            <a:ext cx="2850592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Putting it in context…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131024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8. How do you think a Shakespearean audience would have </a:t>
            </a:r>
            <a:r>
              <a:rPr lang="en-GB" b="1" dirty="0"/>
              <a:t>reacted</a:t>
            </a:r>
            <a:r>
              <a:rPr lang="en-GB" dirty="0"/>
              <a:t> to the witches?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84168" y="2787774"/>
            <a:ext cx="2771800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The supernatural: </a:t>
            </a:r>
            <a:r>
              <a:rPr lang="en-GB" dirty="0"/>
              <a:t> many people believe in things that can’t be explained: ghosts, poltergeists, spirits, witches, magic etc. In Shakespeare’s time science had hardly got going…</a:t>
            </a:r>
          </a:p>
        </p:txBody>
      </p:sp>
    </p:spTree>
    <p:extLst>
      <p:ext uri="{BB962C8B-B14F-4D97-AF65-F5344CB8AC3E}">
        <p14:creationId xmlns:p14="http://schemas.microsoft.com/office/powerpoint/2010/main" val="1530485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shakespeare-online.com/quiz/openinglinesquiz/midsumminshkti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56" b="1375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3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note on reading Shakespeare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75855"/>
          </a:xfrm>
        </p:spPr>
        <p:txBody>
          <a:bodyPr>
            <a:noAutofit/>
          </a:bodyPr>
          <a:lstStyle/>
          <a:p>
            <a:r>
              <a:rPr lang="en-GB" sz="2400" dirty="0"/>
              <a:t>If you look beside the words in the script, you should notice </a:t>
            </a:r>
            <a:r>
              <a:rPr lang="en-GB" sz="2400" b="1" dirty="0"/>
              <a:t>small numbers </a:t>
            </a:r>
            <a:r>
              <a:rPr lang="en-GB" sz="2400" dirty="0"/>
              <a:t>that increase by 5. These are </a:t>
            </a:r>
            <a:r>
              <a:rPr lang="en-GB" sz="2400" b="1" dirty="0">
                <a:solidFill>
                  <a:srgbClr val="C00000"/>
                </a:solidFill>
              </a:rPr>
              <a:t>line numbers</a:t>
            </a:r>
            <a:r>
              <a:rPr lang="en-GB" sz="2400" b="1" dirty="0"/>
              <a:t>.</a:t>
            </a:r>
          </a:p>
          <a:p>
            <a:r>
              <a:rPr lang="en-GB" sz="2400" dirty="0"/>
              <a:t>Numbering the lines </a:t>
            </a:r>
            <a:r>
              <a:rPr lang="en-GB" sz="2400" b="1" dirty="0"/>
              <a:t>allows us to easily discuss specific parts of the play</a:t>
            </a:r>
            <a:r>
              <a:rPr lang="en-GB" sz="2400" dirty="0"/>
              <a:t>, and it is important that you keep track of the line numbers during discussions.</a:t>
            </a:r>
          </a:p>
          <a:p>
            <a:r>
              <a:rPr lang="en-GB" sz="2400" dirty="0"/>
              <a:t>Similarly, rather than Chapters, plays have Acts and Scenes.</a:t>
            </a:r>
          </a:p>
          <a:p>
            <a:r>
              <a:rPr lang="en-GB" sz="2400" dirty="0"/>
              <a:t>Therefore, when we read plays, we do not refer to page numbers, but to the </a:t>
            </a:r>
            <a:r>
              <a:rPr lang="en-GB" sz="2400" b="1" dirty="0">
                <a:solidFill>
                  <a:srgbClr val="C00000"/>
                </a:solidFill>
              </a:rPr>
              <a:t>Act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C00000"/>
                </a:solidFill>
              </a:rPr>
              <a:t>Scene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C00000"/>
                </a:solidFill>
              </a:rPr>
              <a:t>line number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14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note on reading Shakespeare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75855"/>
          </a:xfrm>
        </p:spPr>
        <p:txBody>
          <a:bodyPr>
            <a:noAutofit/>
          </a:bodyPr>
          <a:lstStyle/>
          <a:p>
            <a:r>
              <a:rPr lang="en-GB" sz="2400" dirty="0"/>
              <a:t>The language that Shakespeare wrote in is a little different from how we speak today – he wrote in </a:t>
            </a:r>
            <a:r>
              <a:rPr lang="en-GB" sz="2400" b="1" dirty="0"/>
              <a:t>Early Modern English</a:t>
            </a:r>
            <a:r>
              <a:rPr lang="en-GB" sz="2400" dirty="0"/>
              <a:t>. Some words and pronunciation have changed since then.</a:t>
            </a:r>
          </a:p>
          <a:p>
            <a:r>
              <a:rPr lang="en-GB" sz="2400" b="1" dirty="0"/>
              <a:t>Speaking the words aloud </a:t>
            </a:r>
            <a:r>
              <a:rPr lang="en-GB" sz="2400" dirty="0"/>
              <a:t>allows you to better understand what is being said. </a:t>
            </a:r>
          </a:p>
          <a:p>
            <a:r>
              <a:rPr lang="en-GB" sz="2400" dirty="0"/>
              <a:t>Plus it is more fun to do some </a:t>
            </a:r>
            <a:r>
              <a:rPr lang="en-GB" sz="2400" b="1" dirty="0"/>
              <a:t>acting</a:t>
            </a:r>
            <a:r>
              <a:rPr lang="en-GB" sz="2400" dirty="0"/>
              <a:t>!</a:t>
            </a:r>
          </a:p>
          <a:p>
            <a:r>
              <a:rPr lang="en-GB" sz="2400" dirty="0"/>
              <a:t>Everyone is </a:t>
            </a:r>
            <a:r>
              <a:rPr lang="en-GB" sz="2400" b="1" dirty="0"/>
              <a:t>in the same boat </a:t>
            </a:r>
            <a:r>
              <a:rPr lang="en-GB" sz="2400" dirty="0"/>
              <a:t>– it’s hard, but rewarding!</a:t>
            </a:r>
          </a:p>
        </p:txBody>
      </p:sp>
    </p:spTree>
    <p:extLst>
      <p:ext uri="{BB962C8B-B14F-4D97-AF65-F5344CB8AC3E}">
        <p14:creationId xmlns:p14="http://schemas.microsoft.com/office/powerpoint/2010/main" val="201809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Casting the Parts!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19256" cy="3675855"/>
          </a:xfrm>
        </p:spPr>
        <p:txBody>
          <a:bodyPr>
            <a:noAutofit/>
          </a:bodyPr>
          <a:lstStyle/>
          <a:p>
            <a:r>
              <a:rPr lang="en-GB" sz="2400" dirty="0"/>
              <a:t>When we read scenes from the play, it works better if we have different volunteers from the class read the parts. </a:t>
            </a:r>
          </a:p>
          <a:p>
            <a:r>
              <a:rPr lang="en-GB" sz="2400" dirty="0"/>
              <a:t>For this scene (it is very short!), I need </a:t>
            </a:r>
            <a:r>
              <a:rPr lang="en-GB" sz="2400" b="1" dirty="0"/>
              <a:t>three volunteers </a:t>
            </a:r>
            <a:r>
              <a:rPr lang="en-GB" sz="2400" dirty="0"/>
              <a:t>to read:</a:t>
            </a:r>
          </a:p>
          <a:p>
            <a:pPr lvl="1"/>
            <a:r>
              <a:rPr lang="en-GB" sz="2000" b="1" dirty="0">
                <a:solidFill>
                  <a:srgbClr val="C00000"/>
                </a:solidFill>
              </a:rPr>
              <a:t>First Witch</a:t>
            </a:r>
          </a:p>
          <a:p>
            <a:pPr lvl="1"/>
            <a:r>
              <a:rPr lang="en-GB" sz="2000" b="1" dirty="0">
                <a:solidFill>
                  <a:srgbClr val="C00000"/>
                </a:solidFill>
              </a:rPr>
              <a:t>Second Witch</a:t>
            </a:r>
          </a:p>
          <a:p>
            <a:pPr lvl="1"/>
            <a:r>
              <a:rPr lang="en-GB" sz="2000" b="1" dirty="0">
                <a:solidFill>
                  <a:srgbClr val="C00000"/>
                </a:solidFill>
              </a:rPr>
              <a:t>Third Witch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11500"/>
            <a:ext cx="3148857" cy="21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SCENE I. A deserted place.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330"/>
            <a:ext cx="4038600" cy="355366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i="1" dirty="0"/>
              <a:t>Thunder and lightning. Enter three Witches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First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When shall we three meet again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In thunder, lightning, or in rain?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700" b="1" dirty="0"/>
              <a:t>Second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When the </a:t>
            </a:r>
            <a:r>
              <a:rPr lang="en-GB" dirty="0" err="1"/>
              <a:t>hurlyburly's</a:t>
            </a:r>
            <a:r>
              <a:rPr lang="en-GB" dirty="0"/>
              <a:t> done,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When the battle's lost and won.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Third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That will be ere the set of sun.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First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Where the place?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Second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Upon the heath.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/>
              <a:t>Third Witch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There to meet with Macbeth.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First Witch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I come, </a:t>
            </a:r>
            <a:r>
              <a:rPr lang="en-GB" dirty="0" err="1"/>
              <a:t>Graymalkin</a:t>
            </a:r>
            <a:r>
              <a:rPr lang="en-GB" dirty="0"/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Second Witch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Paddock calls.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Third Witch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Anon.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ALL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Fair is foul, and foul is fair: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Hover through the fog and filthy air.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i="1" dirty="0"/>
              <a:t>Exeunt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67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SCENE I. A deserted place.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330"/>
            <a:ext cx="4038600" cy="355366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i="1" dirty="0"/>
              <a:t>Thunder and lightning. Enter three Witches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First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When will we meet next time,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When there’s thunder, lightning, or rain?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700" b="1" dirty="0"/>
              <a:t>Second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When the confusion is over,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When the battle is over and the winner is clear.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Third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That will happen before sunset.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First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Where will me meet next time?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Second Witch</a:t>
            </a:r>
          </a:p>
          <a:p>
            <a:pPr marL="0" indent="355600">
              <a:spcBef>
                <a:spcPts val="600"/>
              </a:spcBef>
              <a:buNone/>
            </a:pPr>
            <a:r>
              <a:rPr lang="en-GB" dirty="0"/>
              <a:t>On a hill.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/>
              <a:t>Third Witch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That is where we’ll meet Macbeth.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First Witch (responding to a noise)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I’m coming, my grey cat!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Second Witch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My toad is calling for me.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Third Witch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Soon we’ll meet.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b="1" dirty="0"/>
              <a:t>ALL together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Fair is foul, and foul is fair: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GB" dirty="0"/>
              <a:t>Let’s fly through the fog and filthy air.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i="1" dirty="0"/>
              <a:t>Exeunt – everyone leaves at the same time.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5641" y="-39702"/>
            <a:ext cx="476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Everyday Language Translation</a:t>
            </a:r>
          </a:p>
        </p:txBody>
      </p:sp>
    </p:spTree>
    <p:extLst>
      <p:ext uri="{BB962C8B-B14F-4D97-AF65-F5344CB8AC3E}">
        <p14:creationId xmlns:p14="http://schemas.microsoft.com/office/powerpoint/2010/main" val="22373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farm2.staticflickr.com/1178/1422540791_4b07c90834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20305"/>
          <a:stretch/>
        </p:blipFill>
        <p:spPr bwMode="auto">
          <a:xfrm>
            <a:off x="25152" y="0"/>
            <a:ext cx="91188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6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1325</Words>
  <Application>Microsoft Macintosh PowerPoint</Application>
  <PresentationFormat>On-screen Show (16:9)</PresentationFormat>
  <Paragraphs>163</Paragraphs>
  <Slides>34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Casablanca SF</vt:lpstr>
      <vt:lpstr>Office Theme</vt:lpstr>
      <vt:lpstr>Macbeth</vt:lpstr>
      <vt:lpstr>PowerPoint Presentation</vt:lpstr>
      <vt:lpstr>Lesson Objectives</vt:lpstr>
      <vt:lpstr>A note on reading Shakespeare</vt:lpstr>
      <vt:lpstr>A note on reading Shakespeare</vt:lpstr>
      <vt:lpstr>Casting the Parts!</vt:lpstr>
      <vt:lpstr>SCENE I. A deserted place.</vt:lpstr>
      <vt:lpstr>SCENE I. A deserted place.</vt:lpstr>
      <vt:lpstr>PowerPoint Presentation</vt:lpstr>
      <vt:lpstr>THE WITCHES</vt:lpstr>
      <vt:lpstr>Understanding the Weird Sisters</vt:lpstr>
      <vt:lpstr>PowerPoint Presentation</vt:lpstr>
      <vt:lpstr>Starter – James I/VI</vt:lpstr>
      <vt:lpstr>The Supernatural</vt:lpstr>
      <vt:lpstr>PowerPoint Presentation</vt:lpstr>
      <vt:lpstr>PowerPoint Presentation</vt:lpstr>
      <vt:lpstr>Understanding the Weird Sisters</vt:lpstr>
      <vt:lpstr>A desolate place…</vt:lpstr>
      <vt:lpstr>Setting: Pathetic Fallacy</vt:lpstr>
      <vt:lpstr>Themes…</vt:lpstr>
      <vt:lpstr>Prologue: The beginning…</vt:lpstr>
      <vt:lpstr>Prologue: The beginning…</vt:lpstr>
      <vt:lpstr>Thunder, lightning, or in rain…</vt:lpstr>
      <vt:lpstr>Special effects: mood</vt:lpstr>
      <vt:lpstr>Speech and language</vt:lpstr>
      <vt:lpstr>Speech and language</vt:lpstr>
      <vt:lpstr>PowerPoint Presentation</vt:lpstr>
      <vt:lpstr>Speech and language</vt:lpstr>
      <vt:lpstr>PowerPoint Presentation</vt:lpstr>
      <vt:lpstr>Predictions - themes</vt:lpstr>
      <vt:lpstr>PowerPoint Presentation</vt:lpstr>
      <vt:lpstr>Predictions - plot</vt:lpstr>
      <vt:lpstr>Putting it in context…</vt:lpstr>
      <vt:lpstr>PowerPoint Presentation</vt:lpstr>
    </vt:vector>
  </TitlesOfParts>
  <Company>Highland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MACBETH</dc:title>
  <dc:creator>ColesT</dc:creator>
  <cp:lastModifiedBy>Melanie Wright</cp:lastModifiedBy>
  <cp:revision>25</cp:revision>
  <dcterms:created xsi:type="dcterms:W3CDTF">2018-10-30T16:31:47Z</dcterms:created>
  <dcterms:modified xsi:type="dcterms:W3CDTF">2022-09-15T02:02:15Z</dcterms:modified>
</cp:coreProperties>
</file>