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F021FC-404F-408E-B52D-FC052B9FFD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1F1833-337A-48AE-A098-2D121CE13977}" type="datetimeFigureOut">
              <a:rPr lang="en-GB" smtClean="0"/>
              <a:t>29/03/2016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CAcQjRxqFQoTCPmQrrvJ_sYCFU9H2wodwJwNhg&amp;url=http://www.huffingtonpost.com/reductress/7-vowels-you-need-to-stop_b_4562126.html&amp;ei=0dm3VbnkOM-O7QbAubawCA&amp;bvm=bv.98717601,d.ZGU&amp;psig=AFQjCNE2ANdCUorwczeA-FMQgVWXpoQwng&amp;ust=143819860376960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3800" b="1" dirty="0" smtClean="0">
                <a:solidFill>
                  <a:srgbClr val="FF0000"/>
                </a:solidFill>
                <a:latin typeface="Chiller" panose="04020404031007020602" pitchFamily="82" charset="0"/>
              </a:rPr>
              <a:t>Macbeth</a:t>
            </a:r>
            <a:endParaRPr lang="en-GB" b="1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Learning Objective</a:t>
            </a:r>
          </a:p>
          <a:p>
            <a:r>
              <a:rPr lang="en-GB" sz="2400" b="1" dirty="0" smtClean="0"/>
              <a:t>Begin </a:t>
            </a:r>
            <a:r>
              <a:rPr lang="en-GB" sz="2400" b="1" dirty="0"/>
              <a:t>to understand how to read and engage with Shakespeare for </a:t>
            </a:r>
            <a:r>
              <a:rPr lang="en-GB" sz="2400" b="1" dirty="0" smtClean="0"/>
              <a:t>GCSE</a:t>
            </a:r>
            <a:endParaRPr lang="en-GB" sz="2400" b="1" dirty="0"/>
          </a:p>
        </p:txBody>
      </p:sp>
      <p:pic>
        <p:nvPicPr>
          <p:cNvPr id="1026" name="Picture 2" descr="Macbeth (2015)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818"/>
            <a:ext cx="3046462" cy="45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i="1" dirty="0"/>
              <a:t>Must</a:t>
            </a:r>
            <a:r>
              <a:rPr lang="en-GB" sz="3200" dirty="0"/>
              <a:t>: Finish Shakespeare word cloud or collage.</a:t>
            </a:r>
          </a:p>
          <a:p>
            <a:r>
              <a:rPr lang="en-GB" sz="3200" b="1" i="1" dirty="0"/>
              <a:t>Should</a:t>
            </a:r>
            <a:r>
              <a:rPr lang="en-GB" sz="3200" dirty="0"/>
              <a:t>: Add colour to the word cloud or collage </a:t>
            </a:r>
            <a:endParaRPr lang="en-GB" sz="3200" dirty="0" smtClean="0"/>
          </a:p>
          <a:p>
            <a:r>
              <a:rPr lang="en-GB" sz="3200" b="1" i="1" dirty="0" smtClean="0"/>
              <a:t>Could</a:t>
            </a:r>
            <a:r>
              <a:rPr lang="en-GB" sz="3200" dirty="0"/>
              <a:t>: </a:t>
            </a:r>
            <a:r>
              <a:rPr lang="en-GB" sz="3200" dirty="0" smtClean="0"/>
              <a:t>Carry out some research into ‘Macbeth’ and </a:t>
            </a:r>
            <a:r>
              <a:rPr lang="en-GB" sz="3200" dirty="0"/>
              <a:t>add </a:t>
            </a:r>
            <a:r>
              <a:rPr lang="en-GB" sz="3200" dirty="0" smtClean="0"/>
              <a:t>more specific </a:t>
            </a:r>
            <a:r>
              <a:rPr lang="en-GB" sz="3200" dirty="0"/>
              <a:t>details </a:t>
            </a:r>
            <a:r>
              <a:rPr lang="en-GB" sz="3200" dirty="0" smtClean="0"/>
              <a:t>on </a:t>
            </a:r>
            <a:r>
              <a:rPr lang="en-GB" sz="3200" dirty="0"/>
              <a:t>the word cloud or collage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4103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3800" b="1" dirty="0" smtClean="0">
                <a:solidFill>
                  <a:srgbClr val="FF0000"/>
                </a:solidFill>
                <a:latin typeface="Chiller" panose="04020404031007020602" pitchFamily="82" charset="0"/>
              </a:rPr>
              <a:t>Macbeth</a:t>
            </a:r>
            <a:endParaRPr lang="en-GB" b="1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Learning Objective</a:t>
            </a:r>
          </a:p>
          <a:p>
            <a:r>
              <a:rPr lang="en-GB" sz="2400" b="1" dirty="0" smtClean="0"/>
              <a:t>Begin </a:t>
            </a:r>
            <a:r>
              <a:rPr lang="en-GB" sz="2400" b="1" dirty="0"/>
              <a:t>to understand how to read and engage with Shakespeare for </a:t>
            </a:r>
            <a:r>
              <a:rPr lang="en-GB" sz="2400" b="1" dirty="0" smtClean="0"/>
              <a:t>GCSE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563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GB" sz="2400" dirty="0" smtClean="0"/>
              <a:t>What do you know about Shakespeare?</a:t>
            </a:r>
          </a:p>
          <a:p>
            <a:pPr marL="114300" indent="0" algn="ctr">
              <a:buNone/>
            </a:pPr>
            <a:r>
              <a:rPr lang="en-GB" sz="2400" dirty="0" smtClean="0"/>
              <a:t>What do you know about the play ‘Macbeth’.</a:t>
            </a:r>
          </a:p>
          <a:p>
            <a:pPr marL="114300" indent="0" algn="ctr">
              <a:buNone/>
            </a:pPr>
            <a:endParaRPr lang="en-GB" sz="2400" dirty="0"/>
          </a:p>
          <a:p>
            <a:pPr marL="114300" indent="0" algn="ctr">
              <a:buNone/>
            </a:pPr>
            <a:endParaRPr lang="en-GB" sz="2400" dirty="0" smtClean="0"/>
          </a:p>
          <a:p>
            <a:pPr marL="114300" indent="0" algn="ctr">
              <a:buNone/>
            </a:pPr>
            <a:endParaRPr lang="en-GB" sz="2400" dirty="0"/>
          </a:p>
          <a:p>
            <a:pPr marL="114300" indent="0" algn="ctr">
              <a:buNone/>
            </a:pPr>
            <a:r>
              <a:rPr lang="en-GB" sz="4000" dirty="0" smtClean="0"/>
              <a:t>Shakespeare</a:t>
            </a:r>
          </a:p>
          <a:p>
            <a:pPr marL="114300" indent="0" algn="ctr">
              <a:buNone/>
            </a:pPr>
            <a:r>
              <a:rPr lang="en-GB" sz="4000" dirty="0"/>
              <a:t>	</a:t>
            </a:r>
            <a:r>
              <a:rPr lang="en-GB" sz="4000" dirty="0" smtClean="0"/>
              <a:t>		           </a:t>
            </a:r>
            <a:r>
              <a:rPr lang="en-GB" sz="3200" i="1" dirty="0" smtClean="0"/>
              <a:t>Macbeth</a:t>
            </a:r>
            <a:endParaRPr lang="en-GB" sz="2400" dirty="0" smtClean="0"/>
          </a:p>
          <a:p>
            <a:pPr marL="114300" indent="0">
              <a:buNone/>
            </a:pPr>
            <a:endParaRPr lang="en-GB" sz="2400" dirty="0" smtClean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2050" name="Picture 2" descr="C:\Users\all\AppData\Local\Microsoft\Windows\INetCache\Content.IE5\WLPHO1LM\titl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351" y="-2"/>
            <a:ext cx="2109614" cy="180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1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Shakespeare word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key words from the spider diagram create a Shakespeare word cloud for the first page of your yellow ‘Macbeth’ books.</a:t>
            </a:r>
            <a:endParaRPr lang="en-GB" dirty="0"/>
          </a:p>
        </p:txBody>
      </p:sp>
      <p:pic>
        <p:nvPicPr>
          <p:cNvPr id="1026" name="Picture 2" descr="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6696744" cy="378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1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LO: Begin </a:t>
            </a:r>
            <a:r>
              <a:rPr lang="en-GB" sz="3600" dirty="0"/>
              <a:t>to understand how to read and engage with Shakespeare for GCSE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200" dirty="0" smtClean="0"/>
              <a:t>Shakespeare can be quite intimidating for some people but IT IS NOT SCARY.</a:t>
            </a:r>
          </a:p>
          <a:p>
            <a:pPr marL="114300" indent="0">
              <a:buNone/>
            </a:pPr>
            <a:endParaRPr lang="en-GB" sz="3200" dirty="0" smtClean="0"/>
          </a:p>
          <a:p>
            <a:pPr marL="114300" indent="0">
              <a:buNone/>
            </a:pPr>
            <a:r>
              <a:rPr lang="en-GB" sz="3200" dirty="0" smtClean="0"/>
              <a:t>Today you are going to learn lots of techniques to help make understanding Shakespeare easier.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9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‘Macbeth’ is full of imagery. Most of it is quite easy to understand. </a:t>
            </a:r>
          </a:p>
          <a:p>
            <a:r>
              <a:rPr lang="en-GB" sz="2800" dirty="0" smtClean="0"/>
              <a:t>What do you think is meant by this quotes and images? Be prepared to explain why.</a:t>
            </a:r>
          </a:p>
          <a:p>
            <a:endParaRPr lang="en-GB" sz="2800" dirty="0"/>
          </a:p>
          <a:p>
            <a:r>
              <a:rPr lang="en-GB" sz="3600" dirty="0" smtClean="0"/>
              <a:t>‘O, full of scorpions is my mind,’</a:t>
            </a:r>
          </a:p>
          <a:p>
            <a:r>
              <a:rPr lang="en-GB" sz="3600" dirty="0" smtClean="0"/>
              <a:t>‘Look like the innocent flower, but be the serpent </a:t>
            </a:r>
            <a:r>
              <a:rPr lang="en-GB" sz="3600" dirty="0" err="1" smtClean="0"/>
              <a:t>under’t</a:t>
            </a:r>
            <a:r>
              <a:rPr lang="en-GB" sz="3600" dirty="0" smtClean="0"/>
              <a:t>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4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Silver bullet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sz="2900" dirty="0" smtClean="0"/>
              <a:t>Choose what you think is the most important word in each line of this important Macbeth soliloquy. </a:t>
            </a:r>
          </a:p>
          <a:p>
            <a:pPr marL="114300" indent="0">
              <a:buNone/>
            </a:pPr>
            <a:r>
              <a:rPr lang="en-US" sz="2900" dirty="0" smtClean="0"/>
              <a:t>What does this combination of words tell you about the tone and mood of this part of the play?       The first few have been suggested for you.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3400" dirty="0" smtClean="0"/>
              <a:t>Is </a:t>
            </a:r>
            <a:r>
              <a:rPr lang="en-US" sz="3400" dirty="0"/>
              <a:t>this a </a:t>
            </a:r>
            <a:r>
              <a:rPr lang="en-US" sz="3400" b="1" u="sng" dirty="0">
                <a:solidFill>
                  <a:schemeClr val="bg1">
                    <a:lumMod val="50000"/>
                  </a:schemeClr>
                </a:solidFill>
              </a:rPr>
              <a:t>dagger</a:t>
            </a:r>
            <a:r>
              <a:rPr lang="en-US" sz="3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400" dirty="0"/>
              <a:t>which I see before me,</a:t>
            </a:r>
            <a:br>
              <a:rPr lang="en-US" sz="3400" dirty="0"/>
            </a:br>
            <a:r>
              <a:rPr lang="en-US" sz="3400" dirty="0"/>
              <a:t>The handle toward </a:t>
            </a:r>
            <a:r>
              <a:rPr lang="en-US" sz="3400" b="1" u="sng" dirty="0">
                <a:solidFill>
                  <a:schemeClr val="bg1">
                    <a:lumMod val="50000"/>
                  </a:schemeClr>
                </a:solidFill>
              </a:rPr>
              <a:t>my</a:t>
            </a:r>
            <a:r>
              <a:rPr lang="en-US" sz="3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400" b="1" u="sng" dirty="0">
                <a:solidFill>
                  <a:schemeClr val="bg1">
                    <a:lumMod val="50000"/>
                  </a:schemeClr>
                </a:solidFill>
              </a:rPr>
              <a:t>hand</a:t>
            </a:r>
            <a:r>
              <a:rPr lang="en-US" sz="3400" dirty="0"/>
              <a:t>? Come, let me clutch thee.</a:t>
            </a:r>
            <a:br>
              <a:rPr lang="en-US" sz="3400" dirty="0"/>
            </a:br>
            <a:r>
              <a:rPr lang="en-US" sz="3400" dirty="0"/>
              <a:t>I have thee not, and yet </a:t>
            </a:r>
            <a:r>
              <a:rPr lang="en-US" sz="3400" b="1" u="sng" dirty="0">
                <a:solidFill>
                  <a:schemeClr val="bg1">
                    <a:lumMod val="50000"/>
                  </a:schemeClr>
                </a:solidFill>
              </a:rPr>
              <a:t>I see thee </a:t>
            </a:r>
            <a:r>
              <a:rPr lang="en-US" sz="3400" dirty="0"/>
              <a:t>still.</a:t>
            </a:r>
            <a:br>
              <a:rPr lang="en-US" sz="3400" dirty="0"/>
            </a:br>
            <a:r>
              <a:rPr lang="en-US" sz="3400" dirty="0"/>
              <a:t>Art thou not, </a:t>
            </a:r>
            <a:r>
              <a:rPr lang="en-US" sz="3400" b="1" u="sng" dirty="0" smtClean="0">
                <a:solidFill>
                  <a:schemeClr val="bg1">
                    <a:lumMod val="50000"/>
                  </a:schemeClr>
                </a:solidFill>
              </a:rPr>
              <a:t>fatal</a:t>
            </a:r>
            <a:r>
              <a:rPr lang="en-US" sz="3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400" dirty="0"/>
              <a:t>vision, </a:t>
            </a:r>
            <a:r>
              <a:rPr lang="en-US" sz="3400" dirty="0" smtClean="0"/>
              <a:t>sensible 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To feeling as to sight? or art thou but </a:t>
            </a:r>
            <a:br>
              <a:rPr lang="en-US" sz="3400" dirty="0"/>
            </a:br>
            <a:r>
              <a:rPr lang="en-US" sz="3400" dirty="0"/>
              <a:t>A dagger of the mind, a false creation,</a:t>
            </a:r>
            <a:br>
              <a:rPr lang="en-US" sz="3400" dirty="0"/>
            </a:br>
            <a:r>
              <a:rPr lang="en-US" sz="3400" dirty="0"/>
              <a:t>Proceeding from </a:t>
            </a:r>
            <a:r>
              <a:rPr lang="en-US" sz="3400" dirty="0" smtClean="0"/>
              <a:t>the heat-oppressed brain? 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I see thee yet, in form as palpable</a:t>
            </a:r>
            <a:br>
              <a:rPr lang="en-US" sz="3400" dirty="0"/>
            </a:br>
            <a:r>
              <a:rPr lang="en-US" sz="3400" dirty="0"/>
              <a:t>As this which now I draw. </a:t>
            </a:r>
            <a:br>
              <a:rPr lang="en-US" sz="3400" dirty="0"/>
            </a:br>
            <a:r>
              <a:rPr lang="en-US" sz="3400" dirty="0"/>
              <a:t>Thou </a:t>
            </a:r>
            <a:r>
              <a:rPr lang="en-US" sz="3400" dirty="0" err="1" smtClean="0"/>
              <a:t>marshall’st</a:t>
            </a:r>
            <a:r>
              <a:rPr lang="en-US" sz="3400" dirty="0" smtClean="0"/>
              <a:t> me </a:t>
            </a:r>
            <a:r>
              <a:rPr lang="en-US" sz="3400" dirty="0"/>
              <a:t>the way that I was going;</a:t>
            </a:r>
            <a:br>
              <a:rPr lang="en-US" sz="3400" dirty="0"/>
            </a:br>
            <a:r>
              <a:rPr lang="en-US" sz="3400" dirty="0"/>
              <a:t>And such an instrument I was to use.</a:t>
            </a:r>
            <a:br>
              <a:rPr lang="en-US" sz="3400" dirty="0"/>
            </a:br>
            <a:r>
              <a:rPr lang="en-US" sz="3400" dirty="0" smtClean="0"/>
              <a:t>Mine eyes are made the fools o’ the other senses 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>Or else worth all the rest; </a:t>
            </a:r>
            <a:r>
              <a:rPr lang="en-US" sz="3400" dirty="0"/>
              <a:t>I see thee still,</a:t>
            </a:r>
            <a:br>
              <a:rPr lang="en-US" sz="3400" dirty="0"/>
            </a:br>
            <a:r>
              <a:rPr lang="en-US" sz="3400" dirty="0"/>
              <a:t>And on thy blade </a:t>
            </a:r>
            <a:r>
              <a:rPr lang="en-US" sz="3400" dirty="0" smtClean="0"/>
              <a:t>and dudgeon gouts </a:t>
            </a:r>
            <a:r>
              <a:rPr lang="en-US" sz="3400" dirty="0"/>
              <a:t>of blood, </a:t>
            </a:r>
            <a:br>
              <a:rPr lang="en-US" sz="3400" dirty="0"/>
            </a:br>
            <a:r>
              <a:rPr lang="en-US" sz="3400" dirty="0"/>
              <a:t>Which was not so before. There's no such thing: </a:t>
            </a:r>
            <a:endParaRPr lang="en-GB" sz="3400" dirty="0"/>
          </a:p>
        </p:txBody>
      </p:sp>
      <p:pic>
        <p:nvPicPr>
          <p:cNvPr id="4103" name="Picture 7" descr="Silver Bul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3770015" cy="14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emove the vowels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Remove the vowels from these Shakespeare lines then try to say the sounds out loud compare the tone and mood of the lines </a:t>
            </a:r>
          </a:p>
          <a:p>
            <a:endParaRPr lang="en-US" dirty="0" smtClean="0"/>
          </a:p>
          <a:p>
            <a:r>
              <a:rPr lang="en-US" sz="2800" dirty="0" smtClean="0"/>
              <a:t>“If </a:t>
            </a:r>
            <a:r>
              <a:rPr lang="en-US" sz="2800" dirty="0"/>
              <a:t>it were done when ‘tis done, then ‘twere well</a:t>
            </a:r>
            <a:br>
              <a:rPr lang="en-US" sz="2800" dirty="0"/>
            </a:br>
            <a:r>
              <a:rPr lang="en-US" sz="2800" dirty="0"/>
              <a:t>It were done </a:t>
            </a:r>
            <a:r>
              <a:rPr lang="en-US" sz="2800" dirty="0" smtClean="0"/>
              <a:t>quickly”.</a:t>
            </a:r>
          </a:p>
          <a:p>
            <a:endParaRPr lang="en-GB" sz="2800" dirty="0"/>
          </a:p>
          <a:p>
            <a:r>
              <a:rPr lang="en-US" sz="2800" dirty="0" smtClean="0"/>
              <a:t>“If </a:t>
            </a:r>
            <a:r>
              <a:rPr lang="en-US" sz="2800" dirty="0" err="1"/>
              <a:t>th’assassination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Could trammel up the consequence and catch</a:t>
            </a:r>
            <a:br>
              <a:rPr lang="en-US" sz="2800" dirty="0"/>
            </a:br>
            <a:r>
              <a:rPr lang="en-US" sz="2800" dirty="0"/>
              <a:t>With his surcease, success, that but this </a:t>
            </a:r>
            <a:r>
              <a:rPr lang="en-US" sz="2800" dirty="0" smtClean="0"/>
              <a:t>blow“ </a:t>
            </a:r>
            <a:endParaRPr lang="en-GB" sz="2800" dirty="0" smtClean="0"/>
          </a:p>
        </p:txBody>
      </p:sp>
      <p:pic>
        <p:nvPicPr>
          <p:cNvPr id="1026" name="Picture 2" descr="http://images.huffingtonpost.com/2014-01-08-vowels-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2232247" cy="135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Words you know that are like this…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5205176"/>
          </a:xfrm>
        </p:spPr>
        <p:txBody>
          <a:bodyPr>
            <a:normAutofit fontScale="77500" lnSpcReduction="20000"/>
          </a:bodyPr>
          <a:lstStyle/>
          <a:p>
            <a:pPr marL="114300" indent="0" algn="r">
              <a:buNone/>
            </a:pPr>
            <a:endParaRPr lang="en-US" b="1" dirty="0" smtClean="0"/>
          </a:p>
          <a:p>
            <a:pPr marL="114300" indent="0" algn="r">
              <a:buNone/>
            </a:pPr>
            <a:endParaRPr lang="en-US" b="1" dirty="0" smtClean="0"/>
          </a:p>
          <a:p>
            <a:pPr marL="114300" indent="0" algn="r">
              <a:buNone/>
            </a:pPr>
            <a:r>
              <a:rPr lang="en-US" b="1" dirty="0" smtClean="0"/>
              <a:t>art 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dost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doth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'ere 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hast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'tis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'twas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err="1" smtClean="0"/>
              <a:t>wast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oft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ay 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aught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smtClean="0"/>
              <a:t>nay </a:t>
            </a:r>
            <a:endParaRPr lang="en-US" b="1" dirty="0"/>
          </a:p>
          <a:p>
            <a:pPr marL="114300" indent="0" algn="r">
              <a:buNone/>
            </a:pPr>
            <a:r>
              <a:rPr lang="en-US" b="1" dirty="0" err="1" smtClean="0"/>
              <a:t>hie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5321808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are</a:t>
            </a:r>
          </a:p>
          <a:p>
            <a:pPr marL="114300" indent="0">
              <a:buNone/>
            </a:pPr>
            <a:r>
              <a:rPr lang="en-GB" dirty="0" smtClean="0"/>
              <a:t>do</a:t>
            </a:r>
          </a:p>
          <a:p>
            <a:pPr marL="114300" indent="0">
              <a:buNone/>
            </a:pPr>
            <a:r>
              <a:rPr lang="en-GB" dirty="0" smtClean="0"/>
              <a:t>does</a:t>
            </a:r>
          </a:p>
          <a:p>
            <a:pPr marL="114300" indent="0">
              <a:buNone/>
            </a:pPr>
            <a:r>
              <a:rPr lang="en-GB" dirty="0" smtClean="0"/>
              <a:t>before</a:t>
            </a:r>
          </a:p>
          <a:p>
            <a:pPr marL="114300" indent="0">
              <a:buNone/>
            </a:pPr>
            <a:r>
              <a:rPr lang="en-GB" dirty="0" smtClean="0"/>
              <a:t>have</a:t>
            </a:r>
          </a:p>
          <a:p>
            <a:pPr marL="114300" indent="0">
              <a:buNone/>
            </a:pPr>
            <a:r>
              <a:rPr lang="en-GB" smtClean="0"/>
              <a:t>it is</a:t>
            </a: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it was</a:t>
            </a:r>
          </a:p>
          <a:p>
            <a:pPr marL="114300" indent="0">
              <a:buNone/>
            </a:pPr>
            <a:r>
              <a:rPr lang="en-GB" dirty="0" smtClean="0"/>
              <a:t>were</a:t>
            </a:r>
          </a:p>
          <a:p>
            <a:pPr marL="114300" indent="0">
              <a:buNone/>
            </a:pPr>
            <a:r>
              <a:rPr lang="en-GB" dirty="0" smtClean="0"/>
              <a:t>often</a:t>
            </a:r>
          </a:p>
          <a:p>
            <a:pPr marL="114300" indent="0">
              <a:buNone/>
            </a:pPr>
            <a:r>
              <a:rPr lang="en-GB" dirty="0" smtClean="0"/>
              <a:t>yes</a:t>
            </a:r>
          </a:p>
          <a:p>
            <a:pPr marL="114300" indent="0">
              <a:buNone/>
            </a:pPr>
            <a:r>
              <a:rPr lang="en-GB" dirty="0" smtClean="0"/>
              <a:t>anything</a:t>
            </a:r>
          </a:p>
          <a:p>
            <a:pPr marL="114300" indent="0">
              <a:buNone/>
            </a:pPr>
            <a:r>
              <a:rPr lang="en-GB" dirty="0" smtClean="0"/>
              <a:t>no</a:t>
            </a:r>
          </a:p>
          <a:p>
            <a:pPr marL="114300" indent="0">
              <a:buNone/>
            </a:pPr>
            <a:r>
              <a:rPr lang="en-GB" dirty="0" smtClean="0"/>
              <a:t>hurry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26876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Sometimes Shakespeare words are just like modern words. </a:t>
            </a:r>
          </a:p>
          <a:p>
            <a:pPr algn="ctr"/>
            <a:r>
              <a:rPr lang="en-GB" sz="2400" dirty="0" smtClean="0"/>
              <a:t>What do you think these Shakespearean words could mean?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208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2800" dirty="0" smtClean="0"/>
              <a:t>A lot of people have trouble spelling Shakespeare.</a:t>
            </a:r>
          </a:p>
          <a:p>
            <a:pPr marL="114300" indent="0" algn="ctr">
              <a:buNone/>
            </a:pPr>
            <a:endParaRPr lang="en-GB" sz="2800" dirty="0"/>
          </a:p>
          <a:p>
            <a:pPr marL="114300" indent="0" algn="ctr">
              <a:buNone/>
            </a:pPr>
            <a:r>
              <a:rPr lang="en-GB" sz="2800" dirty="0" smtClean="0"/>
              <a:t>How </a:t>
            </a:r>
            <a:r>
              <a:rPr lang="en-GB" sz="2800" dirty="0"/>
              <a:t>many words can you find in the </a:t>
            </a:r>
            <a:r>
              <a:rPr lang="en-GB" sz="2800" dirty="0" smtClean="0"/>
              <a:t>word Shakespeare?</a:t>
            </a:r>
          </a:p>
          <a:p>
            <a:pPr marL="114300" indent="0" algn="ctr">
              <a:buNone/>
            </a:pPr>
            <a:r>
              <a:rPr lang="en-GB" sz="2800" dirty="0" smtClean="0"/>
              <a:t>(kudos for any words with </a:t>
            </a:r>
            <a:r>
              <a:rPr lang="en-GB" sz="2800" b="1" dirty="0" smtClean="0"/>
              <a:t>all 3 e’s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732240" y="260648"/>
            <a:ext cx="1728192" cy="720080"/>
          </a:xfrm>
          <a:prstGeom prst="wedgeRoundRectCallout">
            <a:avLst>
              <a:gd name="adj1" fmla="val 9059"/>
              <a:gd name="adj2" fmla="val 1484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 at the end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419872" y="314364"/>
            <a:ext cx="2066528" cy="612648"/>
          </a:xfrm>
          <a:prstGeom prst="wedgeRoundRectCallout">
            <a:avLst>
              <a:gd name="adj1" fmla="val 74460"/>
              <a:gd name="adj2" fmla="val 1710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Capital S at the beginning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7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157</TotalTime>
  <Words>404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Macbeth</vt:lpstr>
      <vt:lpstr>Starter</vt:lpstr>
      <vt:lpstr>Shakespeare word cloud</vt:lpstr>
      <vt:lpstr> LO: Begin to understand how to read and engage with Shakespeare for GCSE </vt:lpstr>
      <vt:lpstr>Imagery</vt:lpstr>
      <vt:lpstr>Silver bullet</vt:lpstr>
      <vt:lpstr>Remove the vowels</vt:lpstr>
      <vt:lpstr>Words you know that are like this…</vt:lpstr>
      <vt:lpstr>And finally…</vt:lpstr>
      <vt:lpstr>Homework</vt:lpstr>
      <vt:lpstr>Macbeth</vt:lpstr>
    </vt:vector>
  </TitlesOfParts>
  <Company>Northgate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all</dc:creator>
  <cp:lastModifiedBy>all</cp:lastModifiedBy>
  <cp:revision>17</cp:revision>
  <dcterms:created xsi:type="dcterms:W3CDTF">2015-07-23T20:50:39Z</dcterms:created>
  <dcterms:modified xsi:type="dcterms:W3CDTF">2016-03-29T19:44:58Z</dcterms:modified>
</cp:coreProperties>
</file>