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5" r:id="rId8"/>
    <p:sldId id="266" r:id="rId9"/>
    <p:sldId id="262" r:id="rId10"/>
    <p:sldId id="263"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91"/>
    <p:restoredTop sz="94757"/>
  </p:normalViewPr>
  <p:slideViewPr>
    <p:cSldViewPr snapToGrid="0">
      <p:cViewPr varScale="1">
        <p:scale>
          <a:sx n="66" d="100"/>
          <a:sy n="66" d="100"/>
        </p:scale>
        <p:origin x="224" y="10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A6E0E7-C3AE-4BA7-8E15-6D8D3A7C26F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E28DF0B-46D4-4F47-AF74-FCA88F58C35B}">
      <dgm:prSet/>
      <dgm:spPr/>
      <dgm:t>
        <a:bodyPr/>
        <a:lstStyle/>
        <a:p>
          <a:r>
            <a:rPr lang="en-US" dirty="0"/>
            <a:t>For each </a:t>
          </a:r>
          <a:r>
            <a:rPr lang="en-US" b="1" u="sng" dirty="0"/>
            <a:t>character</a:t>
          </a:r>
          <a:r>
            <a:rPr lang="en-US" dirty="0"/>
            <a:t>:</a:t>
          </a:r>
        </a:p>
      </dgm:t>
    </dgm:pt>
    <dgm:pt modelId="{5D57AF9B-0713-4105-9678-F997C3B30C72}" type="parTrans" cxnId="{70CB63D2-7232-4B63-9DD3-286235E9A858}">
      <dgm:prSet/>
      <dgm:spPr/>
      <dgm:t>
        <a:bodyPr/>
        <a:lstStyle/>
        <a:p>
          <a:endParaRPr lang="en-US"/>
        </a:p>
      </dgm:t>
    </dgm:pt>
    <dgm:pt modelId="{B43A187E-902A-4847-B26E-55048F7959EC}" type="sibTrans" cxnId="{70CB63D2-7232-4B63-9DD3-286235E9A858}">
      <dgm:prSet/>
      <dgm:spPr/>
      <dgm:t>
        <a:bodyPr/>
        <a:lstStyle/>
        <a:p>
          <a:endParaRPr lang="en-US"/>
        </a:p>
      </dgm:t>
    </dgm:pt>
    <dgm:pt modelId="{B7A5B0FF-108B-4B00-A237-E7AF058510AA}">
      <dgm:prSet/>
      <dgm:spPr/>
      <dgm:t>
        <a:bodyPr/>
        <a:lstStyle/>
        <a:p>
          <a:r>
            <a:rPr lang="en-US" dirty="0"/>
            <a:t>Consider why they are important to the play. </a:t>
          </a:r>
          <a:r>
            <a:rPr lang="en-US" b="1" dirty="0"/>
            <a:t>Why do you think Shakespeare included this character?</a:t>
          </a:r>
          <a:endParaRPr lang="en-US" dirty="0"/>
        </a:p>
      </dgm:t>
    </dgm:pt>
    <dgm:pt modelId="{5C2CF543-2EE2-4669-B1C9-2B7CA4E2AEE4}" type="parTrans" cxnId="{C0BE303C-49D9-4BFB-9B37-6C98AC4F8973}">
      <dgm:prSet/>
      <dgm:spPr/>
      <dgm:t>
        <a:bodyPr/>
        <a:lstStyle/>
        <a:p>
          <a:endParaRPr lang="en-US"/>
        </a:p>
      </dgm:t>
    </dgm:pt>
    <dgm:pt modelId="{8B889B4A-41DC-4849-9482-401318D26C55}" type="sibTrans" cxnId="{C0BE303C-49D9-4BFB-9B37-6C98AC4F8973}">
      <dgm:prSet/>
      <dgm:spPr/>
      <dgm:t>
        <a:bodyPr/>
        <a:lstStyle/>
        <a:p>
          <a:endParaRPr lang="en-US"/>
        </a:p>
      </dgm:t>
    </dgm:pt>
    <dgm:pt modelId="{5B534D5D-CD97-4FB4-A0FE-A136B1E7120D}">
      <dgm:prSet/>
      <dgm:spPr/>
      <dgm:t>
        <a:bodyPr/>
        <a:lstStyle/>
        <a:p>
          <a:r>
            <a:rPr lang="en-US"/>
            <a:t>Consider how the character changes in the play. </a:t>
          </a:r>
          <a:r>
            <a:rPr lang="en-US" b="1"/>
            <a:t>How does this character develop as the play progresses?</a:t>
          </a:r>
          <a:endParaRPr lang="en-US"/>
        </a:p>
      </dgm:t>
    </dgm:pt>
    <dgm:pt modelId="{DDD50097-CDF9-4257-8E27-31F279758460}" type="parTrans" cxnId="{5A365849-27A2-4101-9418-4A8F36F7C702}">
      <dgm:prSet/>
      <dgm:spPr/>
      <dgm:t>
        <a:bodyPr/>
        <a:lstStyle/>
        <a:p>
          <a:endParaRPr lang="en-US"/>
        </a:p>
      </dgm:t>
    </dgm:pt>
    <dgm:pt modelId="{71A6E000-CF2C-45EA-8DDB-2E1AE7838380}" type="sibTrans" cxnId="{5A365849-27A2-4101-9418-4A8F36F7C702}">
      <dgm:prSet/>
      <dgm:spPr/>
      <dgm:t>
        <a:bodyPr/>
        <a:lstStyle/>
        <a:p>
          <a:endParaRPr lang="en-US"/>
        </a:p>
      </dgm:t>
    </dgm:pt>
    <dgm:pt modelId="{1AD89D0C-2D91-4550-970D-C7ACBD8B8196}">
      <dgm:prSet/>
      <dgm:spPr/>
      <dgm:t>
        <a:bodyPr/>
        <a:lstStyle/>
        <a:p>
          <a:r>
            <a:rPr lang="en-US" dirty="0"/>
            <a:t>Identify the key moments for this character. </a:t>
          </a:r>
          <a:r>
            <a:rPr lang="en-US" b="1" dirty="0"/>
            <a:t>Which scenes do they play an important part in and do they have their own plot line?</a:t>
          </a:r>
          <a:br>
            <a:rPr lang="en-US" dirty="0"/>
          </a:br>
          <a:r>
            <a:rPr lang="en-US" dirty="0"/>
            <a:t>Look at your notes about the different themes in the play. </a:t>
          </a:r>
          <a:r>
            <a:rPr lang="en-US" b="1" dirty="0"/>
            <a:t>Does thinking about a theme develop your understanding of a character?</a:t>
          </a:r>
          <a:endParaRPr lang="en-US" dirty="0"/>
        </a:p>
      </dgm:t>
    </dgm:pt>
    <dgm:pt modelId="{D6187AB9-A904-42A9-8CC3-BA4BB4B57880}" type="parTrans" cxnId="{F4A6DDE3-E8B6-455C-BA6B-5C88057C518C}">
      <dgm:prSet/>
      <dgm:spPr/>
      <dgm:t>
        <a:bodyPr/>
        <a:lstStyle/>
        <a:p>
          <a:endParaRPr lang="en-US"/>
        </a:p>
      </dgm:t>
    </dgm:pt>
    <dgm:pt modelId="{C4805A33-DD6C-47BF-8F56-452FE0B94E30}" type="sibTrans" cxnId="{F4A6DDE3-E8B6-455C-BA6B-5C88057C518C}">
      <dgm:prSet/>
      <dgm:spPr/>
      <dgm:t>
        <a:bodyPr/>
        <a:lstStyle/>
        <a:p>
          <a:endParaRPr lang="en-US"/>
        </a:p>
      </dgm:t>
    </dgm:pt>
    <dgm:pt modelId="{80B9CE8F-435D-46EC-B785-C8D8D0D6681E}">
      <dgm:prSet/>
      <dgm:spPr/>
      <dgm:t>
        <a:bodyPr/>
        <a:lstStyle/>
        <a:p>
          <a:r>
            <a:rPr lang="en-US"/>
            <a:t>Look at your notes about the historical context of the play. </a:t>
          </a:r>
          <a:r>
            <a:rPr lang="en-US" b="1"/>
            <a:t>Does this develop your understanding of the character?</a:t>
          </a:r>
          <a:endParaRPr lang="en-US"/>
        </a:p>
      </dgm:t>
    </dgm:pt>
    <dgm:pt modelId="{9CFFB6E3-113D-421C-AD8A-736C231F9512}" type="parTrans" cxnId="{617CB762-7931-4CED-972B-4B609E938286}">
      <dgm:prSet/>
      <dgm:spPr/>
      <dgm:t>
        <a:bodyPr/>
        <a:lstStyle/>
        <a:p>
          <a:endParaRPr lang="en-US"/>
        </a:p>
      </dgm:t>
    </dgm:pt>
    <dgm:pt modelId="{6A647090-1767-4C59-96B5-E47A37B6CBE5}" type="sibTrans" cxnId="{617CB762-7931-4CED-972B-4B609E938286}">
      <dgm:prSet/>
      <dgm:spPr/>
      <dgm:t>
        <a:bodyPr/>
        <a:lstStyle/>
        <a:p>
          <a:endParaRPr lang="en-US"/>
        </a:p>
      </dgm:t>
    </dgm:pt>
    <dgm:pt modelId="{26E6BFA8-AF0E-45D7-A7D9-1EB5E2D3B879}">
      <dgm:prSet/>
      <dgm:spPr/>
      <dgm:t>
        <a:bodyPr/>
        <a:lstStyle/>
        <a:p>
          <a:r>
            <a:rPr lang="en-US"/>
            <a:t>Pick </a:t>
          </a:r>
          <a:r>
            <a:rPr lang="en-US" b="1"/>
            <a:t>at least three quotations for each character</a:t>
          </a:r>
          <a:r>
            <a:rPr lang="en-US"/>
            <a:t>. As you are producing your revision notes, study cards, mind maps, etc., annotate your quotes to consider how Shakespeare has used language to tell us something about the characters.</a:t>
          </a:r>
        </a:p>
      </dgm:t>
    </dgm:pt>
    <dgm:pt modelId="{1800A2F5-747A-4A59-B91E-8A09BEE04DA8}" type="parTrans" cxnId="{D27769FF-9493-4BA1-92E3-4A2B08EC1DD1}">
      <dgm:prSet/>
      <dgm:spPr/>
      <dgm:t>
        <a:bodyPr/>
        <a:lstStyle/>
        <a:p>
          <a:endParaRPr lang="en-US"/>
        </a:p>
      </dgm:t>
    </dgm:pt>
    <dgm:pt modelId="{1EC2E750-AC50-456F-B7A3-9F0D0D0A09F0}" type="sibTrans" cxnId="{D27769FF-9493-4BA1-92E3-4A2B08EC1DD1}">
      <dgm:prSet/>
      <dgm:spPr/>
      <dgm:t>
        <a:bodyPr/>
        <a:lstStyle/>
        <a:p>
          <a:endParaRPr lang="en-US"/>
        </a:p>
      </dgm:t>
    </dgm:pt>
    <dgm:pt modelId="{BD0C404E-83B5-4F41-9910-1EFEDA050B18}" type="pres">
      <dgm:prSet presAssocID="{70A6E0E7-C3AE-4BA7-8E15-6D8D3A7C26FD}" presName="linear" presStyleCnt="0">
        <dgm:presLayoutVars>
          <dgm:animLvl val="lvl"/>
          <dgm:resizeHandles val="exact"/>
        </dgm:presLayoutVars>
      </dgm:prSet>
      <dgm:spPr/>
    </dgm:pt>
    <dgm:pt modelId="{2EBDF4F9-25E8-114C-8AD1-3CBAD04DEDC8}" type="pres">
      <dgm:prSet presAssocID="{4E28DF0B-46D4-4F47-AF74-FCA88F58C35B}" presName="parentText" presStyleLbl="node1" presStyleIdx="0" presStyleCnt="1">
        <dgm:presLayoutVars>
          <dgm:chMax val="0"/>
          <dgm:bulletEnabled val="1"/>
        </dgm:presLayoutVars>
      </dgm:prSet>
      <dgm:spPr/>
    </dgm:pt>
    <dgm:pt modelId="{E068BFD5-F7FA-FA42-9D12-D94E3AFC6E49}" type="pres">
      <dgm:prSet presAssocID="{4E28DF0B-46D4-4F47-AF74-FCA88F58C35B}" presName="childText" presStyleLbl="revTx" presStyleIdx="0" presStyleCnt="1">
        <dgm:presLayoutVars>
          <dgm:bulletEnabled val="1"/>
        </dgm:presLayoutVars>
      </dgm:prSet>
      <dgm:spPr/>
    </dgm:pt>
  </dgm:ptLst>
  <dgm:cxnLst>
    <dgm:cxn modelId="{B37A323B-59F4-1A45-B921-29E3B358B143}" type="presOf" srcId="{B7A5B0FF-108B-4B00-A237-E7AF058510AA}" destId="{E068BFD5-F7FA-FA42-9D12-D94E3AFC6E49}" srcOrd="0" destOrd="0" presId="urn:microsoft.com/office/officeart/2005/8/layout/vList2"/>
    <dgm:cxn modelId="{C0BE303C-49D9-4BFB-9B37-6C98AC4F8973}" srcId="{4E28DF0B-46D4-4F47-AF74-FCA88F58C35B}" destId="{B7A5B0FF-108B-4B00-A237-E7AF058510AA}" srcOrd="0" destOrd="0" parTransId="{5C2CF543-2EE2-4669-B1C9-2B7CA4E2AEE4}" sibTransId="{8B889B4A-41DC-4849-9482-401318D26C55}"/>
    <dgm:cxn modelId="{5A365849-27A2-4101-9418-4A8F36F7C702}" srcId="{4E28DF0B-46D4-4F47-AF74-FCA88F58C35B}" destId="{5B534D5D-CD97-4FB4-A0FE-A136B1E7120D}" srcOrd="1" destOrd="0" parTransId="{DDD50097-CDF9-4257-8E27-31F279758460}" sibTransId="{71A6E000-CF2C-45EA-8DDB-2E1AE7838380}"/>
    <dgm:cxn modelId="{617CB762-7931-4CED-972B-4B609E938286}" srcId="{4E28DF0B-46D4-4F47-AF74-FCA88F58C35B}" destId="{80B9CE8F-435D-46EC-B785-C8D8D0D6681E}" srcOrd="3" destOrd="0" parTransId="{9CFFB6E3-113D-421C-AD8A-736C231F9512}" sibTransId="{6A647090-1767-4C59-96B5-E47A37B6CBE5}"/>
    <dgm:cxn modelId="{AEB2E569-A2F3-2A4A-991B-CBFCB74DAA0D}" type="presOf" srcId="{70A6E0E7-C3AE-4BA7-8E15-6D8D3A7C26FD}" destId="{BD0C404E-83B5-4F41-9910-1EFEDA050B18}" srcOrd="0" destOrd="0" presId="urn:microsoft.com/office/officeart/2005/8/layout/vList2"/>
    <dgm:cxn modelId="{2BAB1D8A-153B-D84A-9303-5A0F2742EE29}" type="presOf" srcId="{4E28DF0B-46D4-4F47-AF74-FCA88F58C35B}" destId="{2EBDF4F9-25E8-114C-8AD1-3CBAD04DEDC8}" srcOrd="0" destOrd="0" presId="urn:microsoft.com/office/officeart/2005/8/layout/vList2"/>
    <dgm:cxn modelId="{1342F2A8-379F-4D4F-B49C-6E37CFA35982}" type="presOf" srcId="{26E6BFA8-AF0E-45D7-A7D9-1EB5E2D3B879}" destId="{E068BFD5-F7FA-FA42-9D12-D94E3AFC6E49}" srcOrd="0" destOrd="4" presId="urn:microsoft.com/office/officeart/2005/8/layout/vList2"/>
    <dgm:cxn modelId="{906EB7BE-511C-094B-830B-410D6CDB3821}" type="presOf" srcId="{5B534D5D-CD97-4FB4-A0FE-A136B1E7120D}" destId="{E068BFD5-F7FA-FA42-9D12-D94E3AFC6E49}" srcOrd="0" destOrd="1" presId="urn:microsoft.com/office/officeart/2005/8/layout/vList2"/>
    <dgm:cxn modelId="{70CB63D2-7232-4B63-9DD3-286235E9A858}" srcId="{70A6E0E7-C3AE-4BA7-8E15-6D8D3A7C26FD}" destId="{4E28DF0B-46D4-4F47-AF74-FCA88F58C35B}" srcOrd="0" destOrd="0" parTransId="{5D57AF9B-0713-4105-9678-F997C3B30C72}" sibTransId="{B43A187E-902A-4847-B26E-55048F7959EC}"/>
    <dgm:cxn modelId="{3EAE41D5-C63F-B44D-9EE7-BAA350D29CF5}" type="presOf" srcId="{80B9CE8F-435D-46EC-B785-C8D8D0D6681E}" destId="{E068BFD5-F7FA-FA42-9D12-D94E3AFC6E49}" srcOrd="0" destOrd="3" presId="urn:microsoft.com/office/officeart/2005/8/layout/vList2"/>
    <dgm:cxn modelId="{7FB941DE-B01E-B540-BB65-F3056BD505E5}" type="presOf" srcId="{1AD89D0C-2D91-4550-970D-C7ACBD8B8196}" destId="{E068BFD5-F7FA-FA42-9D12-D94E3AFC6E49}" srcOrd="0" destOrd="2" presId="urn:microsoft.com/office/officeart/2005/8/layout/vList2"/>
    <dgm:cxn modelId="{F4A6DDE3-E8B6-455C-BA6B-5C88057C518C}" srcId="{4E28DF0B-46D4-4F47-AF74-FCA88F58C35B}" destId="{1AD89D0C-2D91-4550-970D-C7ACBD8B8196}" srcOrd="2" destOrd="0" parTransId="{D6187AB9-A904-42A9-8CC3-BA4BB4B57880}" sibTransId="{C4805A33-DD6C-47BF-8F56-452FE0B94E30}"/>
    <dgm:cxn modelId="{D27769FF-9493-4BA1-92E3-4A2B08EC1DD1}" srcId="{4E28DF0B-46D4-4F47-AF74-FCA88F58C35B}" destId="{26E6BFA8-AF0E-45D7-A7D9-1EB5E2D3B879}" srcOrd="4" destOrd="0" parTransId="{1800A2F5-747A-4A59-B91E-8A09BEE04DA8}" sibTransId="{1EC2E750-AC50-456F-B7A3-9F0D0D0A09F0}"/>
    <dgm:cxn modelId="{214637D0-89AE-BB4B-B17B-D080EC33EF57}" type="presParOf" srcId="{BD0C404E-83B5-4F41-9910-1EFEDA050B18}" destId="{2EBDF4F9-25E8-114C-8AD1-3CBAD04DEDC8}" srcOrd="0" destOrd="0" presId="urn:microsoft.com/office/officeart/2005/8/layout/vList2"/>
    <dgm:cxn modelId="{B065DB3D-3370-D648-BF95-D4BC77620CB2}" type="presParOf" srcId="{BD0C404E-83B5-4F41-9910-1EFEDA050B18}" destId="{E068BFD5-F7FA-FA42-9D12-D94E3AFC6E49}"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A6E0E7-C3AE-4BA7-8E15-6D8D3A7C26F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E28DF0B-46D4-4F47-AF74-FCA88F58C35B}">
      <dgm:prSet/>
      <dgm:spPr/>
      <dgm:t>
        <a:bodyPr/>
        <a:lstStyle/>
        <a:p>
          <a:r>
            <a:rPr lang="en-US" dirty="0"/>
            <a:t>For each </a:t>
          </a:r>
          <a:r>
            <a:rPr lang="en-US" b="1" dirty="0"/>
            <a:t>theme</a:t>
          </a:r>
          <a:r>
            <a:rPr lang="en-US" dirty="0"/>
            <a:t>:</a:t>
          </a:r>
        </a:p>
      </dgm:t>
    </dgm:pt>
    <dgm:pt modelId="{5D57AF9B-0713-4105-9678-F997C3B30C72}" type="parTrans" cxnId="{70CB63D2-7232-4B63-9DD3-286235E9A858}">
      <dgm:prSet/>
      <dgm:spPr/>
      <dgm:t>
        <a:bodyPr/>
        <a:lstStyle/>
        <a:p>
          <a:endParaRPr lang="en-US"/>
        </a:p>
      </dgm:t>
    </dgm:pt>
    <dgm:pt modelId="{B43A187E-902A-4847-B26E-55048F7959EC}" type="sibTrans" cxnId="{70CB63D2-7232-4B63-9DD3-286235E9A858}">
      <dgm:prSet/>
      <dgm:spPr/>
      <dgm:t>
        <a:bodyPr/>
        <a:lstStyle/>
        <a:p>
          <a:endParaRPr lang="en-US"/>
        </a:p>
      </dgm:t>
    </dgm:pt>
    <dgm:pt modelId="{B7A5B0FF-108B-4B00-A237-E7AF058510AA}">
      <dgm:prSet/>
      <dgm:spPr/>
      <dgm:t>
        <a:bodyPr/>
        <a:lstStyle/>
        <a:p>
          <a:r>
            <a:rPr lang="en-US" dirty="0"/>
            <a:t>Consider why they are important in the play. </a:t>
          </a:r>
          <a:r>
            <a:rPr lang="en-US" b="1" dirty="0"/>
            <a:t>Why do you think Shakespeare wants the audience to think about this issue?</a:t>
          </a:r>
        </a:p>
      </dgm:t>
    </dgm:pt>
    <dgm:pt modelId="{5C2CF543-2EE2-4669-B1C9-2B7CA4E2AEE4}" type="parTrans" cxnId="{C0BE303C-49D9-4BFB-9B37-6C98AC4F8973}">
      <dgm:prSet/>
      <dgm:spPr/>
      <dgm:t>
        <a:bodyPr/>
        <a:lstStyle/>
        <a:p>
          <a:endParaRPr lang="en-US"/>
        </a:p>
      </dgm:t>
    </dgm:pt>
    <dgm:pt modelId="{8B889B4A-41DC-4849-9482-401318D26C55}" type="sibTrans" cxnId="{C0BE303C-49D9-4BFB-9B37-6C98AC4F8973}">
      <dgm:prSet/>
      <dgm:spPr/>
      <dgm:t>
        <a:bodyPr/>
        <a:lstStyle/>
        <a:p>
          <a:endParaRPr lang="en-US"/>
        </a:p>
      </dgm:t>
    </dgm:pt>
    <dgm:pt modelId="{DBD883E9-D630-FD4F-882B-4ABFC4594872}">
      <dgm:prSet/>
      <dgm:spPr/>
      <dgm:t>
        <a:bodyPr/>
        <a:lstStyle/>
        <a:p>
          <a:r>
            <a:rPr lang="en-US" dirty="0"/>
            <a:t>Consider how the theme changes in the play. </a:t>
          </a:r>
          <a:r>
            <a:rPr lang="en-US" b="1" dirty="0"/>
            <a:t>How does this theme develop as the play progresses?</a:t>
          </a:r>
        </a:p>
      </dgm:t>
    </dgm:pt>
    <dgm:pt modelId="{07FFAAD0-E33E-C44D-906F-7D53FEB5AE76}" type="parTrans" cxnId="{65A5BB48-38B1-5346-8B52-1BFE4B25FAE9}">
      <dgm:prSet/>
      <dgm:spPr/>
      <dgm:t>
        <a:bodyPr/>
        <a:lstStyle/>
        <a:p>
          <a:endParaRPr lang="en-GB"/>
        </a:p>
      </dgm:t>
    </dgm:pt>
    <dgm:pt modelId="{C74A3E77-1A12-8543-9A60-601CB255203E}" type="sibTrans" cxnId="{65A5BB48-38B1-5346-8B52-1BFE4B25FAE9}">
      <dgm:prSet/>
      <dgm:spPr/>
      <dgm:t>
        <a:bodyPr/>
        <a:lstStyle/>
        <a:p>
          <a:endParaRPr lang="en-GB"/>
        </a:p>
      </dgm:t>
    </dgm:pt>
    <dgm:pt modelId="{6777C167-2325-594F-A8C9-4C199AF63D6E}">
      <dgm:prSet/>
      <dgm:spPr/>
      <dgm:t>
        <a:bodyPr/>
        <a:lstStyle/>
        <a:p>
          <a:r>
            <a:rPr lang="en-US" dirty="0"/>
            <a:t>Identify the key moments for this theme. </a:t>
          </a:r>
          <a:r>
            <a:rPr lang="en-US" b="1" dirty="0"/>
            <a:t>Which scenes do they play an important part in?</a:t>
          </a:r>
        </a:p>
      </dgm:t>
    </dgm:pt>
    <dgm:pt modelId="{1339FA85-2C96-D548-8372-28D56B455458}" type="parTrans" cxnId="{1D8668D0-7867-4741-8035-7F69ECF8540F}">
      <dgm:prSet/>
      <dgm:spPr/>
      <dgm:t>
        <a:bodyPr/>
        <a:lstStyle/>
        <a:p>
          <a:endParaRPr lang="en-GB"/>
        </a:p>
      </dgm:t>
    </dgm:pt>
    <dgm:pt modelId="{9A705A45-45C5-1642-8B2F-0F6D4E1E3A5E}" type="sibTrans" cxnId="{1D8668D0-7867-4741-8035-7F69ECF8540F}">
      <dgm:prSet/>
      <dgm:spPr/>
      <dgm:t>
        <a:bodyPr/>
        <a:lstStyle/>
        <a:p>
          <a:endParaRPr lang="en-GB"/>
        </a:p>
      </dgm:t>
    </dgm:pt>
    <dgm:pt modelId="{70F21C63-8824-CB44-BF69-9C1C1E82A836}">
      <dgm:prSet/>
      <dgm:spPr/>
      <dgm:t>
        <a:bodyPr/>
        <a:lstStyle/>
        <a:p>
          <a:r>
            <a:rPr lang="en-US" dirty="0"/>
            <a:t>Look at your notes about the different characters in the play. </a:t>
          </a:r>
          <a:r>
            <a:rPr lang="en-US" b="1" dirty="0"/>
            <a:t>Does thinking about a character develop your understanding of a theme?</a:t>
          </a:r>
        </a:p>
      </dgm:t>
    </dgm:pt>
    <dgm:pt modelId="{A218AB90-EE10-6046-91FA-7639C6338DE5}" type="parTrans" cxnId="{8A8F59BA-CA15-9647-8C87-E1DA4BA81275}">
      <dgm:prSet/>
      <dgm:spPr/>
      <dgm:t>
        <a:bodyPr/>
        <a:lstStyle/>
        <a:p>
          <a:endParaRPr lang="en-GB"/>
        </a:p>
      </dgm:t>
    </dgm:pt>
    <dgm:pt modelId="{164D2952-24C8-204E-9C4F-A307BE3AD42D}" type="sibTrans" cxnId="{8A8F59BA-CA15-9647-8C87-E1DA4BA81275}">
      <dgm:prSet/>
      <dgm:spPr/>
      <dgm:t>
        <a:bodyPr/>
        <a:lstStyle/>
        <a:p>
          <a:endParaRPr lang="en-GB"/>
        </a:p>
      </dgm:t>
    </dgm:pt>
    <dgm:pt modelId="{3FE89F03-598D-454C-A695-A657FFCE25F3}">
      <dgm:prSet/>
      <dgm:spPr/>
      <dgm:t>
        <a:bodyPr/>
        <a:lstStyle/>
        <a:p>
          <a:r>
            <a:rPr lang="en-US" dirty="0"/>
            <a:t>Look at your notes about the historical context of the play. Does this develop your understanding of the theme?</a:t>
          </a:r>
        </a:p>
      </dgm:t>
    </dgm:pt>
    <dgm:pt modelId="{6941ED06-6603-2B4A-989E-63A30A73585F}" type="parTrans" cxnId="{F63E2EB3-D81B-804F-8E13-48C45DC29E9F}">
      <dgm:prSet/>
      <dgm:spPr/>
      <dgm:t>
        <a:bodyPr/>
        <a:lstStyle/>
        <a:p>
          <a:endParaRPr lang="en-GB"/>
        </a:p>
      </dgm:t>
    </dgm:pt>
    <dgm:pt modelId="{65A9BE84-BD3F-9D48-8C45-F08DCE3B70B2}" type="sibTrans" cxnId="{F63E2EB3-D81B-804F-8E13-48C45DC29E9F}">
      <dgm:prSet/>
      <dgm:spPr/>
      <dgm:t>
        <a:bodyPr/>
        <a:lstStyle/>
        <a:p>
          <a:endParaRPr lang="en-GB"/>
        </a:p>
      </dgm:t>
    </dgm:pt>
    <dgm:pt modelId="{14E1FF0C-45A8-B54F-B0B9-7917F2EBDCDF}">
      <dgm:prSet/>
      <dgm:spPr/>
      <dgm:t>
        <a:bodyPr/>
        <a:lstStyle/>
        <a:p>
          <a:r>
            <a:rPr lang="en-US" dirty="0"/>
            <a:t>Pick </a:t>
          </a:r>
          <a:r>
            <a:rPr lang="en-US" b="1" dirty="0"/>
            <a:t>at least three quotations for each theme</a:t>
          </a:r>
          <a:r>
            <a:rPr lang="en-US" dirty="0"/>
            <a:t>. Annotate them to consider how Shakespeare has used language to tell us something.</a:t>
          </a:r>
        </a:p>
      </dgm:t>
    </dgm:pt>
    <dgm:pt modelId="{9FCCB0E9-92C8-F246-A8C0-696B1534D20A}" type="parTrans" cxnId="{7292709A-ED67-B741-BD7A-4AF93C37EE3B}">
      <dgm:prSet/>
      <dgm:spPr/>
      <dgm:t>
        <a:bodyPr/>
        <a:lstStyle/>
        <a:p>
          <a:endParaRPr lang="en-GB"/>
        </a:p>
      </dgm:t>
    </dgm:pt>
    <dgm:pt modelId="{B1D23815-6B79-2440-BD4D-F5761122BC84}" type="sibTrans" cxnId="{7292709A-ED67-B741-BD7A-4AF93C37EE3B}">
      <dgm:prSet/>
      <dgm:spPr/>
      <dgm:t>
        <a:bodyPr/>
        <a:lstStyle/>
        <a:p>
          <a:endParaRPr lang="en-GB"/>
        </a:p>
      </dgm:t>
    </dgm:pt>
    <dgm:pt modelId="{BD0C404E-83B5-4F41-9910-1EFEDA050B18}" type="pres">
      <dgm:prSet presAssocID="{70A6E0E7-C3AE-4BA7-8E15-6D8D3A7C26FD}" presName="linear" presStyleCnt="0">
        <dgm:presLayoutVars>
          <dgm:animLvl val="lvl"/>
          <dgm:resizeHandles val="exact"/>
        </dgm:presLayoutVars>
      </dgm:prSet>
      <dgm:spPr/>
    </dgm:pt>
    <dgm:pt modelId="{2EBDF4F9-25E8-114C-8AD1-3CBAD04DEDC8}" type="pres">
      <dgm:prSet presAssocID="{4E28DF0B-46D4-4F47-AF74-FCA88F58C35B}" presName="parentText" presStyleLbl="node1" presStyleIdx="0" presStyleCnt="1">
        <dgm:presLayoutVars>
          <dgm:chMax val="0"/>
          <dgm:bulletEnabled val="1"/>
        </dgm:presLayoutVars>
      </dgm:prSet>
      <dgm:spPr/>
    </dgm:pt>
    <dgm:pt modelId="{E068BFD5-F7FA-FA42-9D12-D94E3AFC6E49}" type="pres">
      <dgm:prSet presAssocID="{4E28DF0B-46D4-4F47-AF74-FCA88F58C35B}" presName="childText" presStyleLbl="revTx" presStyleIdx="0" presStyleCnt="1">
        <dgm:presLayoutVars>
          <dgm:bulletEnabled val="1"/>
        </dgm:presLayoutVars>
      </dgm:prSet>
      <dgm:spPr/>
    </dgm:pt>
  </dgm:ptLst>
  <dgm:cxnLst>
    <dgm:cxn modelId="{B37A323B-59F4-1A45-B921-29E3B358B143}" type="presOf" srcId="{B7A5B0FF-108B-4B00-A237-E7AF058510AA}" destId="{E068BFD5-F7FA-FA42-9D12-D94E3AFC6E49}" srcOrd="0" destOrd="0" presId="urn:microsoft.com/office/officeart/2005/8/layout/vList2"/>
    <dgm:cxn modelId="{C0BE303C-49D9-4BFB-9B37-6C98AC4F8973}" srcId="{4E28DF0B-46D4-4F47-AF74-FCA88F58C35B}" destId="{B7A5B0FF-108B-4B00-A237-E7AF058510AA}" srcOrd="0" destOrd="0" parTransId="{5C2CF543-2EE2-4669-B1C9-2B7CA4E2AEE4}" sibTransId="{8B889B4A-41DC-4849-9482-401318D26C55}"/>
    <dgm:cxn modelId="{65A5BB48-38B1-5346-8B52-1BFE4B25FAE9}" srcId="{4E28DF0B-46D4-4F47-AF74-FCA88F58C35B}" destId="{DBD883E9-D630-FD4F-882B-4ABFC4594872}" srcOrd="1" destOrd="0" parTransId="{07FFAAD0-E33E-C44D-906F-7D53FEB5AE76}" sibTransId="{C74A3E77-1A12-8543-9A60-601CB255203E}"/>
    <dgm:cxn modelId="{F04EDE48-7903-5745-9D5E-339686F4AD07}" type="presOf" srcId="{DBD883E9-D630-FD4F-882B-4ABFC4594872}" destId="{E068BFD5-F7FA-FA42-9D12-D94E3AFC6E49}" srcOrd="0" destOrd="1" presId="urn:microsoft.com/office/officeart/2005/8/layout/vList2"/>
    <dgm:cxn modelId="{0CC9354F-596B-8649-97E6-F6E3243D4B37}" type="presOf" srcId="{6777C167-2325-594F-A8C9-4C199AF63D6E}" destId="{E068BFD5-F7FA-FA42-9D12-D94E3AFC6E49}" srcOrd="0" destOrd="2" presId="urn:microsoft.com/office/officeart/2005/8/layout/vList2"/>
    <dgm:cxn modelId="{AEB2E569-A2F3-2A4A-991B-CBFCB74DAA0D}" type="presOf" srcId="{70A6E0E7-C3AE-4BA7-8E15-6D8D3A7C26FD}" destId="{BD0C404E-83B5-4F41-9910-1EFEDA050B18}" srcOrd="0" destOrd="0" presId="urn:microsoft.com/office/officeart/2005/8/layout/vList2"/>
    <dgm:cxn modelId="{B44B626E-DBCF-7F48-AB84-4C11A7E18F84}" type="presOf" srcId="{14E1FF0C-45A8-B54F-B0B9-7917F2EBDCDF}" destId="{E068BFD5-F7FA-FA42-9D12-D94E3AFC6E49}" srcOrd="0" destOrd="5" presId="urn:microsoft.com/office/officeart/2005/8/layout/vList2"/>
    <dgm:cxn modelId="{2BAB1D8A-153B-D84A-9303-5A0F2742EE29}" type="presOf" srcId="{4E28DF0B-46D4-4F47-AF74-FCA88F58C35B}" destId="{2EBDF4F9-25E8-114C-8AD1-3CBAD04DEDC8}" srcOrd="0" destOrd="0" presId="urn:microsoft.com/office/officeart/2005/8/layout/vList2"/>
    <dgm:cxn modelId="{CE429098-9616-8C4F-A348-422C06430812}" type="presOf" srcId="{70F21C63-8824-CB44-BF69-9C1C1E82A836}" destId="{E068BFD5-F7FA-FA42-9D12-D94E3AFC6E49}" srcOrd="0" destOrd="3" presId="urn:microsoft.com/office/officeart/2005/8/layout/vList2"/>
    <dgm:cxn modelId="{7292709A-ED67-B741-BD7A-4AF93C37EE3B}" srcId="{4E28DF0B-46D4-4F47-AF74-FCA88F58C35B}" destId="{14E1FF0C-45A8-B54F-B0B9-7917F2EBDCDF}" srcOrd="5" destOrd="0" parTransId="{9FCCB0E9-92C8-F246-A8C0-696B1534D20A}" sibTransId="{B1D23815-6B79-2440-BD4D-F5761122BC84}"/>
    <dgm:cxn modelId="{F63E2EB3-D81B-804F-8E13-48C45DC29E9F}" srcId="{4E28DF0B-46D4-4F47-AF74-FCA88F58C35B}" destId="{3FE89F03-598D-454C-A695-A657FFCE25F3}" srcOrd="4" destOrd="0" parTransId="{6941ED06-6603-2B4A-989E-63A30A73585F}" sibTransId="{65A9BE84-BD3F-9D48-8C45-F08DCE3B70B2}"/>
    <dgm:cxn modelId="{8A8F59BA-CA15-9647-8C87-E1DA4BA81275}" srcId="{4E28DF0B-46D4-4F47-AF74-FCA88F58C35B}" destId="{70F21C63-8824-CB44-BF69-9C1C1E82A836}" srcOrd="3" destOrd="0" parTransId="{A218AB90-EE10-6046-91FA-7639C6338DE5}" sibTransId="{164D2952-24C8-204E-9C4F-A307BE3AD42D}"/>
    <dgm:cxn modelId="{51D530D0-E45E-974F-9D2E-6ECCA57C4D18}" type="presOf" srcId="{3FE89F03-598D-454C-A695-A657FFCE25F3}" destId="{E068BFD5-F7FA-FA42-9D12-D94E3AFC6E49}" srcOrd="0" destOrd="4" presId="urn:microsoft.com/office/officeart/2005/8/layout/vList2"/>
    <dgm:cxn modelId="{1D8668D0-7867-4741-8035-7F69ECF8540F}" srcId="{4E28DF0B-46D4-4F47-AF74-FCA88F58C35B}" destId="{6777C167-2325-594F-A8C9-4C199AF63D6E}" srcOrd="2" destOrd="0" parTransId="{1339FA85-2C96-D548-8372-28D56B455458}" sibTransId="{9A705A45-45C5-1642-8B2F-0F6D4E1E3A5E}"/>
    <dgm:cxn modelId="{70CB63D2-7232-4B63-9DD3-286235E9A858}" srcId="{70A6E0E7-C3AE-4BA7-8E15-6D8D3A7C26FD}" destId="{4E28DF0B-46D4-4F47-AF74-FCA88F58C35B}" srcOrd="0" destOrd="0" parTransId="{5D57AF9B-0713-4105-9678-F997C3B30C72}" sibTransId="{B43A187E-902A-4847-B26E-55048F7959EC}"/>
    <dgm:cxn modelId="{214637D0-89AE-BB4B-B17B-D080EC33EF57}" type="presParOf" srcId="{BD0C404E-83B5-4F41-9910-1EFEDA050B18}" destId="{2EBDF4F9-25E8-114C-8AD1-3CBAD04DEDC8}" srcOrd="0" destOrd="0" presId="urn:microsoft.com/office/officeart/2005/8/layout/vList2"/>
    <dgm:cxn modelId="{B065DB3D-3370-D648-BF95-D4BC77620CB2}" type="presParOf" srcId="{BD0C404E-83B5-4F41-9910-1EFEDA050B18}" destId="{E068BFD5-F7FA-FA42-9D12-D94E3AFC6E49}"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BDF4F9-25E8-114C-8AD1-3CBAD04DEDC8}">
      <dsp:nvSpPr>
        <dsp:cNvPr id="0" name=""/>
        <dsp:cNvSpPr/>
      </dsp:nvSpPr>
      <dsp:spPr>
        <a:xfrm>
          <a:off x="0" y="224141"/>
          <a:ext cx="6517532"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For each </a:t>
          </a:r>
          <a:r>
            <a:rPr lang="en-US" sz="2200" b="1" u="sng" kern="1200" dirty="0"/>
            <a:t>character</a:t>
          </a:r>
          <a:r>
            <a:rPr lang="en-US" sz="2200" kern="1200" dirty="0"/>
            <a:t>:</a:t>
          </a:r>
        </a:p>
      </dsp:txBody>
      <dsp:txXfrm>
        <a:off x="25759" y="249900"/>
        <a:ext cx="6466014" cy="476152"/>
      </dsp:txXfrm>
    </dsp:sp>
    <dsp:sp modelId="{E068BFD5-F7FA-FA42-9D12-D94E3AFC6E49}">
      <dsp:nvSpPr>
        <dsp:cNvPr id="0" name=""/>
        <dsp:cNvSpPr/>
      </dsp:nvSpPr>
      <dsp:spPr>
        <a:xfrm>
          <a:off x="0" y="751811"/>
          <a:ext cx="6517532" cy="3825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932"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Consider why they are important to the play. </a:t>
          </a:r>
          <a:r>
            <a:rPr lang="en-US" sz="1700" b="1" kern="1200" dirty="0"/>
            <a:t>Why do you think Shakespeare included this character?</a:t>
          </a:r>
          <a:endParaRPr lang="en-US" sz="1700" kern="1200" dirty="0"/>
        </a:p>
        <a:p>
          <a:pPr marL="171450" lvl="1" indent="-171450" algn="l" defTabSz="755650">
            <a:lnSpc>
              <a:spcPct val="90000"/>
            </a:lnSpc>
            <a:spcBef>
              <a:spcPct val="0"/>
            </a:spcBef>
            <a:spcAft>
              <a:spcPct val="20000"/>
            </a:spcAft>
            <a:buChar char="•"/>
          </a:pPr>
          <a:r>
            <a:rPr lang="en-US" sz="1700" kern="1200"/>
            <a:t>Consider how the character changes in the play. </a:t>
          </a:r>
          <a:r>
            <a:rPr lang="en-US" sz="1700" b="1" kern="1200"/>
            <a:t>How does this character develop as the play progresses?</a:t>
          </a:r>
          <a:endParaRPr lang="en-US" sz="1700" kern="1200"/>
        </a:p>
        <a:p>
          <a:pPr marL="171450" lvl="1" indent="-171450" algn="l" defTabSz="755650">
            <a:lnSpc>
              <a:spcPct val="90000"/>
            </a:lnSpc>
            <a:spcBef>
              <a:spcPct val="0"/>
            </a:spcBef>
            <a:spcAft>
              <a:spcPct val="20000"/>
            </a:spcAft>
            <a:buChar char="•"/>
          </a:pPr>
          <a:r>
            <a:rPr lang="en-US" sz="1700" kern="1200" dirty="0"/>
            <a:t>Identify the key moments for this character. </a:t>
          </a:r>
          <a:r>
            <a:rPr lang="en-US" sz="1700" b="1" kern="1200" dirty="0"/>
            <a:t>Which scenes do they play an important part in and do they have their own plot line?</a:t>
          </a:r>
          <a:br>
            <a:rPr lang="en-US" sz="1700" kern="1200" dirty="0"/>
          </a:br>
          <a:r>
            <a:rPr lang="en-US" sz="1700" kern="1200" dirty="0"/>
            <a:t>Look at your notes about the different themes in the play. </a:t>
          </a:r>
          <a:r>
            <a:rPr lang="en-US" sz="1700" b="1" kern="1200" dirty="0"/>
            <a:t>Does thinking about a theme develop your understanding of a character?</a:t>
          </a:r>
          <a:endParaRPr lang="en-US" sz="1700" kern="1200" dirty="0"/>
        </a:p>
        <a:p>
          <a:pPr marL="171450" lvl="1" indent="-171450" algn="l" defTabSz="755650">
            <a:lnSpc>
              <a:spcPct val="90000"/>
            </a:lnSpc>
            <a:spcBef>
              <a:spcPct val="0"/>
            </a:spcBef>
            <a:spcAft>
              <a:spcPct val="20000"/>
            </a:spcAft>
            <a:buChar char="•"/>
          </a:pPr>
          <a:r>
            <a:rPr lang="en-US" sz="1700" kern="1200"/>
            <a:t>Look at your notes about the historical context of the play. </a:t>
          </a:r>
          <a:r>
            <a:rPr lang="en-US" sz="1700" b="1" kern="1200"/>
            <a:t>Does this develop your understanding of the character?</a:t>
          </a:r>
          <a:endParaRPr lang="en-US" sz="1700" kern="1200"/>
        </a:p>
        <a:p>
          <a:pPr marL="171450" lvl="1" indent="-171450" algn="l" defTabSz="755650">
            <a:lnSpc>
              <a:spcPct val="90000"/>
            </a:lnSpc>
            <a:spcBef>
              <a:spcPct val="0"/>
            </a:spcBef>
            <a:spcAft>
              <a:spcPct val="20000"/>
            </a:spcAft>
            <a:buChar char="•"/>
          </a:pPr>
          <a:r>
            <a:rPr lang="en-US" sz="1700" kern="1200"/>
            <a:t>Pick </a:t>
          </a:r>
          <a:r>
            <a:rPr lang="en-US" sz="1700" b="1" kern="1200"/>
            <a:t>at least three quotations for each character</a:t>
          </a:r>
          <a:r>
            <a:rPr lang="en-US" sz="1700" kern="1200"/>
            <a:t>. As you are producing your revision notes, study cards, mind maps, etc., annotate your quotes to consider how Shakespeare has used language to tell us something about the characters.</a:t>
          </a:r>
        </a:p>
      </dsp:txBody>
      <dsp:txXfrm>
        <a:off x="0" y="751811"/>
        <a:ext cx="6517532" cy="38253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BDF4F9-25E8-114C-8AD1-3CBAD04DEDC8}">
      <dsp:nvSpPr>
        <dsp:cNvPr id="0" name=""/>
        <dsp:cNvSpPr/>
      </dsp:nvSpPr>
      <dsp:spPr>
        <a:xfrm>
          <a:off x="0" y="172819"/>
          <a:ext cx="6517532"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For each </a:t>
          </a:r>
          <a:r>
            <a:rPr lang="en-US" sz="2300" b="1" kern="1200" dirty="0"/>
            <a:t>theme</a:t>
          </a:r>
          <a:r>
            <a:rPr lang="en-US" sz="2300" kern="1200" dirty="0"/>
            <a:t>:</a:t>
          </a:r>
        </a:p>
      </dsp:txBody>
      <dsp:txXfrm>
        <a:off x="26930" y="199749"/>
        <a:ext cx="6463672" cy="497795"/>
      </dsp:txXfrm>
    </dsp:sp>
    <dsp:sp modelId="{E068BFD5-F7FA-FA42-9D12-D94E3AFC6E49}">
      <dsp:nvSpPr>
        <dsp:cNvPr id="0" name=""/>
        <dsp:cNvSpPr/>
      </dsp:nvSpPr>
      <dsp:spPr>
        <a:xfrm>
          <a:off x="0" y="724474"/>
          <a:ext cx="6517532" cy="3904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932"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Consider why they are important in the play. </a:t>
          </a:r>
          <a:r>
            <a:rPr lang="en-US" sz="1800" b="1" kern="1200" dirty="0"/>
            <a:t>Why do you think Shakespeare wants the audience to think about this issue?</a:t>
          </a:r>
        </a:p>
        <a:p>
          <a:pPr marL="171450" lvl="1" indent="-171450" algn="l" defTabSz="800100">
            <a:lnSpc>
              <a:spcPct val="90000"/>
            </a:lnSpc>
            <a:spcBef>
              <a:spcPct val="0"/>
            </a:spcBef>
            <a:spcAft>
              <a:spcPct val="20000"/>
            </a:spcAft>
            <a:buChar char="•"/>
          </a:pPr>
          <a:r>
            <a:rPr lang="en-US" sz="1800" kern="1200" dirty="0"/>
            <a:t>Consider how the theme changes in the play. </a:t>
          </a:r>
          <a:r>
            <a:rPr lang="en-US" sz="1800" b="1" kern="1200" dirty="0"/>
            <a:t>How does this theme develop as the play progresses?</a:t>
          </a:r>
        </a:p>
        <a:p>
          <a:pPr marL="171450" lvl="1" indent="-171450" algn="l" defTabSz="800100">
            <a:lnSpc>
              <a:spcPct val="90000"/>
            </a:lnSpc>
            <a:spcBef>
              <a:spcPct val="0"/>
            </a:spcBef>
            <a:spcAft>
              <a:spcPct val="20000"/>
            </a:spcAft>
            <a:buChar char="•"/>
          </a:pPr>
          <a:r>
            <a:rPr lang="en-US" sz="1800" kern="1200" dirty="0"/>
            <a:t>Identify the key moments for this theme. </a:t>
          </a:r>
          <a:r>
            <a:rPr lang="en-US" sz="1800" b="1" kern="1200" dirty="0"/>
            <a:t>Which scenes do they play an important part in?</a:t>
          </a:r>
        </a:p>
        <a:p>
          <a:pPr marL="171450" lvl="1" indent="-171450" algn="l" defTabSz="800100">
            <a:lnSpc>
              <a:spcPct val="90000"/>
            </a:lnSpc>
            <a:spcBef>
              <a:spcPct val="0"/>
            </a:spcBef>
            <a:spcAft>
              <a:spcPct val="20000"/>
            </a:spcAft>
            <a:buChar char="•"/>
          </a:pPr>
          <a:r>
            <a:rPr lang="en-US" sz="1800" kern="1200" dirty="0"/>
            <a:t>Look at your notes about the different characters in the play. </a:t>
          </a:r>
          <a:r>
            <a:rPr lang="en-US" sz="1800" b="1" kern="1200" dirty="0"/>
            <a:t>Does thinking about a character develop your understanding of a theme?</a:t>
          </a:r>
        </a:p>
        <a:p>
          <a:pPr marL="171450" lvl="1" indent="-171450" algn="l" defTabSz="800100">
            <a:lnSpc>
              <a:spcPct val="90000"/>
            </a:lnSpc>
            <a:spcBef>
              <a:spcPct val="0"/>
            </a:spcBef>
            <a:spcAft>
              <a:spcPct val="20000"/>
            </a:spcAft>
            <a:buChar char="•"/>
          </a:pPr>
          <a:r>
            <a:rPr lang="en-US" sz="1800" kern="1200" dirty="0"/>
            <a:t>Look at your notes about the historical context of the play. Does this develop your understanding of the theme?</a:t>
          </a:r>
        </a:p>
        <a:p>
          <a:pPr marL="171450" lvl="1" indent="-171450" algn="l" defTabSz="800100">
            <a:lnSpc>
              <a:spcPct val="90000"/>
            </a:lnSpc>
            <a:spcBef>
              <a:spcPct val="0"/>
            </a:spcBef>
            <a:spcAft>
              <a:spcPct val="20000"/>
            </a:spcAft>
            <a:buChar char="•"/>
          </a:pPr>
          <a:r>
            <a:rPr lang="en-US" sz="1800" kern="1200" dirty="0"/>
            <a:t>Pick </a:t>
          </a:r>
          <a:r>
            <a:rPr lang="en-US" sz="1800" b="1" kern="1200" dirty="0"/>
            <a:t>at least three quotations for each theme</a:t>
          </a:r>
          <a:r>
            <a:rPr lang="en-US" sz="1800" kern="1200" dirty="0"/>
            <a:t>. Annotate them to consider how Shakespeare has used language to tell us something.</a:t>
          </a:r>
        </a:p>
      </dsp:txBody>
      <dsp:txXfrm>
        <a:off x="0" y="724474"/>
        <a:ext cx="6517532" cy="39040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3E55C-C350-656E-171C-5C2A61B6B07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F533602-8147-48EE-AD4F-DD60BC28B6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396594F-28E6-94AA-AE53-7D39B0D58A02}"/>
              </a:ext>
            </a:extLst>
          </p:cNvPr>
          <p:cNvSpPr>
            <a:spLocks noGrp="1"/>
          </p:cNvSpPr>
          <p:nvPr>
            <p:ph type="dt" sz="half" idx="10"/>
          </p:nvPr>
        </p:nvSpPr>
        <p:spPr/>
        <p:txBody>
          <a:bodyPr/>
          <a:lstStyle/>
          <a:p>
            <a:fld id="{DBF1F5CC-EAF6-6341-823D-AC6D3C5C38EF}" type="datetimeFigureOut">
              <a:rPr lang="en-US" smtClean="0"/>
              <a:t>10/30/22</a:t>
            </a:fld>
            <a:endParaRPr lang="en-US"/>
          </a:p>
        </p:txBody>
      </p:sp>
      <p:sp>
        <p:nvSpPr>
          <p:cNvPr id="5" name="Footer Placeholder 4">
            <a:extLst>
              <a:ext uri="{FF2B5EF4-FFF2-40B4-BE49-F238E27FC236}">
                <a16:creationId xmlns:a16="http://schemas.microsoft.com/office/drawing/2014/main" id="{021BBB5B-A840-9BC5-A800-FCBC0F0CC6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BCAD05-EF69-B39F-FB4A-B859BECD402F}"/>
              </a:ext>
            </a:extLst>
          </p:cNvPr>
          <p:cNvSpPr>
            <a:spLocks noGrp="1"/>
          </p:cNvSpPr>
          <p:nvPr>
            <p:ph type="sldNum" sz="quarter" idx="12"/>
          </p:nvPr>
        </p:nvSpPr>
        <p:spPr/>
        <p:txBody>
          <a:bodyPr/>
          <a:lstStyle/>
          <a:p>
            <a:fld id="{5B03BB9E-01C9-8249-92D8-42993FE45DA7}" type="slidenum">
              <a:rPr lang="en-US" smtClean="0"/>
              <a:t>‹#›</a:t>
            </a:fld>
            <a:endParaRPr lang="en-US"/>
          </a:p>
        </p:txBody>
      </p:sp>
    </p:spTree>
    <p:extLst>
      <p:ext uri="{BB962C8B-B14F-4D97-AF65-F5344CB8AC3E}">
        <p14:creationId xmlns:p14="http://schemas.microsoft.com/office/powerpoint/2010/main" val="2996339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A2311-3A8B-26D5-AA16-FD55BD81096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1AF6035-A577-D2C6-0005-01529829E7D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CD0C3F5-9660-7E64-20DB-B7785292892D}"/>
              </a:ext>
            </a:extLst>
          </p:cNvPr>
          <p:cNvSpPr>
            <a:spLocks noGrp="1"/>
          </p:cNvSpPr>
          <p:nvPr>
            <p:ph type="dt" sz="half" idx="10"/>
          </p:nvPr>
        </p:nvSpPr>
        <p:spPr/>
        <p:txBody>
          <a:bodyPr/>
          <a:lstStyle/>
          <a:p>
            <a:fld id="{DBF1F5CC-EAF6-6341-823D-AC6D3C5C38EF}" type="datetimeFigureOut">
              <a:rPr lang="en-US" smtClean="0"/>
              <a:t>10/30/22</a:t>
            </a:fld>
            <a:endParaRPr lang="en-US"/>
          </a:p>
        </p:txBody>
      </p:sp>
      <p:sp>
        <p:nvSpPr>
          <p:cNvPr id="5" name="Footer Placeholder 4">
            <a:extLst>
              <a:ext uri="{FF2B5EF4-FFF2-40B4-BE49-F238E27FC236}">
                <a16:creationId xmlns:a16="http://schemas.microsoft.com/office/drawing/2014/main" id="{400E5515-3BC1-0882-5E67-CDD46B82A3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607F99-E2CA-FB67-A969-98111B93BFAA}"/>
              </a:ext>
            </a:extLst>
          </p:cNvPr>
          <p:cNvSpPr>
            <a:spLocks noGrp="1"/>
          </p:cNvSpPr>
          <p:nvPr>
            <p:ph type="sldNum" sz="quarter" idx="12"/>
          </p:nvPr>
        </p:nvSpPr>
        <p:spPr/>
        <p:txBody>
          <a:bodyPr/>
          <a:lstStyle/>
          <a:p>
            <a:fld id="{5B03BB9E-01C9-8249-92D8-42993FE45DA7}" type="slidenum">
              <a:rPr lang="en-US" smtClean="0"/>
              <a:t>‹#›</a:t>
            </a:fld>
            <a:endParaRPr lang="en-US"/>
          </a:p>
        </p:txBody>
      </p:sp>
    </p:spTree>
    <p:extLst>
      <p:ext uri="{BB962C8B-B14F-4D97-AF65-F5344CB8AC3E}">
        <p14:creationId xmlns:p14="http://schemas.microsoft.com/office/powerpoint/2010/main" val="529229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0E5756-1C24-C20D-DF9E-5E98747A091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7063D87-3E63-C0BA-811D-3DE52C65497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4B74DCF-DA5B-25D0-2C49-8ED3B644AD91}"/>
              </a:ext>
            </a:extLst>
          </p:cNvPr>
          <p:cNvSpPr>
            <a:spLocks noGrp="1"/>
          </p:cNvSpPr>
          <p:nvPr>
            <p:ph type="dt" sz="half" idx="10"/>
          </p:nvPr>
        </p:nvSpPr>
        <p:spPr/>
        <p:txBody>
          <a:bodyPr/>
          <a:lstStyle/>
          <a:p>
            <a:fld id="{DBF1F5CC-EAF6-6341-823D-AC6D3C5C38EF}" type="datetimeFigureOut">
              <a:rPr lang="en-US" smtClean="0"/>
              <a:t>10/30/22</a:t>
            </a:fld>
            <a:endParaRPr lang="en-US"/>
          </a:p>
        </p:txBody>
      </p:sp>
      <p:sp>
        <p:nvSpPr>
          <p:cNvPr id="5" name="Footer Placeholder 4">
            <a:extLst>
              <a:ext uri="{FF2B5EF4-FFF2-40B4-BE49-F238E27FC236}">
                <a16:creationId xmlns:a16="http://schemas.microsoft.com/office/drawing/2014/main" id="{59CF4AE1-682E-9639-65CB-A851704F8F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CE877B-E185-16C1-62BD-FAC18A5985B5}"/>
              </a:ext>
            </a:extLst>
          </p:cNvPr>
          <p:cNvSpPr>
            <a:spLocks noGrp="1"/>
          </p:cNvSpPr>
          <p:nvPr>
            <p:ph type="sldNum" sz="quarter" idx="12"/>
          </p:nvPr>
        </p:nvSpPr>
        <p:spPr/>
        <p:txBody>
          <a:bodyPr/>
          <a:lstStyle/>
          <a:p>
            <a:fld id="{5B03BB9E-01C9-8249-92D8-42993FE45DA7}" type="slidenum">
              <a:rPr lang="en-US" smtClean="0"/>
              <a:t>‹#›</a:t>
            </a:fld>
            <a:endParaRPr lang="en-US"/>
          </a:p>
        </p:txBody>
      </p:sp>
    </p:spTree>
    <p:extLst>
      <p:ext uri="{BB962C8B-B14F-4D97-AF65-F5344CB8AC3E}">
        <p14:creationId xmlns:p14="http://schemas.microsoft.com/office/powerpoint/2010/main" val="3902886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19090-5A26-8894-1DCE-FE9C3C64F0C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F80947F-BC23-761F-1818-05C36DDBE0C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A069C4C-9D89-0A44-E3B3-ECB7312939E9}"/>
              </a:ext>
            </a:extLst>
          </p:cNvPr>
          <p:cNvSpPr>
            <a:spLocks noGrp="1"/>
          </p:cNvSpPr>
          <p:nvPr>
            <p:ph type="dt" sz="half" idx="10"/>
          </p:nvPr>
        </p:nvSpPr>
        <p:spPr/>
        <p:txBody>
          <a:bodyPr/>
          <a:lstStyle/>
          <a:p>
            <a:fld id="{DBF1F5CC-EAF6-6341-823D-AC6D3C5C38EF}" type="datetimeFigureOut">
              <a:rPr lang="en-US" smtClean="0"/>
              <a:t>10/30/22</a:t>
            </a:fld>
            <a:endParaRPr lang="en-US"/>
          </a:p>
        </p:txBody>
      </p:sp>
      <p:sp>
        <p:nvSpPr>
          <p:cNvPr id="5" name="Footer Placeholder 4">
            <a:extLst>
              <a:ext uri="{FF2B5EF4-FFF2-40B4-BE49-F238E27FC236}">
                <a16:creationId xmlns:a16="http://schemas.microsoft.com/office/drawing/2014/main" id="{05D302B0-9761-FA90-C018-ACD1C97A3F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782A78-8EA3-0AAF-4E77-E727E6451DD2}"/>
              </a:ext>
            </a:extLst>
          </p:cNvPr>
          <p:cNvSpPr>
            <a:spLocks noGrp="1"/>
          </p:cNvSpPr>
          <p:nvPr>
            <p:ph type="sldNum" sz="quarter" idx="12"/>
          </p:nvPr>
        </p:nvSpPr>
        <p:spPr/>
        <p:txBody>
          <a:bodyPr/>
          <a:lstStyle/>
          <a:p>
            <a:fld id="{5B03BB9E-01C9-8249-92D8-42993FE45DA7}" type="slidenum">
              <a:rPr lang="en-US" smtClean="0"/>
              <a:t>‹#›</a:t>
            </a:fld>
            <a:endParaRPr lang="en-US"/>
          </a:p>
        </p:txBody>
      </p:sp>
    </p:spTree>
    <p:extLst>
      <p:ext uri="{BB962C8B-B14F-4D97-AF65-F5344CB8AC3E}">
        <p14:creationId xmlns:p14="http://schemas.microsoft.com/office/powerpoint/2010/main" val="3776210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FADAD-A880-1669-9112-20E3E70DEA8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4BCCAEF-7206-DF8E-EE2D-F598501C7A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890A4AC-07F9-44BC-799F-881A9A93D4CD}"/>
              </a:ext>
            </a:extLst>
          </p:cNvPr>
          <p:cNvSpPr>
            <a:spLocks noGrp="1"/>
          </p:cNvSpPr>
          <p:nvPr>
            <p:ph type="dt" sz="half" idx="10"/>
          </p:nvPr>
        </p:nvSpPr>
        <p:spPr/>
        <p:txBody>
          <a:bodyPr/>
          <a:lstStyle/>
          <a:p>
            <a:fld id="{DBF1F5CC-EAF6-6341-823D-AC6D3C5C38EF}" type="datetimeFigureOut">
              <a:rPr lang="en-US" smtClean="0"/>
              <a:t>10/30/22</a:t>
            </a:fld>
            <a:endParaRPr lang="en-US"/>
          </a:p>
        </p:txBody>
      </p:sp>
      <p:sp>
        <p:nvSpPr>
          <p:cNvPr id="5" name="Footer Placeholder 4">
            <a:extLst>
              <a:ext uri="{FF2B5EF4-FFF2-40B4-BE49-F238E27FC236}">
                <a16:creationId xmlns:a16="http://schemas.microsoft.com/office/drawing/2014/main" id="{1BA67620-9A88-C924-2A14-D5EBBC13A4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41AA10-BCF9-CFB8-5047-7576D873E0DF}"/>
              </a:ext>
            </a:extLst>
          </p:cNvPr>
          <p:cNvSpPr>
            <a:spLocks noGrp="1"/>
          </p:cNvSpPr>
          <p:nvPr>
            <p:ph type="sldNum" sz="quarter" idx="12"/>
          </p:nvPr>
        </p:nvSpPr>
        <p:spPr/>
        <p:txBody>
          <a:bodyPr/>
          <a:lstStyle/>
          <a:p>
            <a:fld id="{5B03BB9E-01C9-8249-92D8-42993FE45DA7}" type="slidenum">
              <a:rPr lang="en-US" smtClean="0"/>
              <a:t>‹#›</a:t>
            </a:fld>
            <a:endParaRPr lang="en-US"/>
          </a:p>
        </p:txBody>
      </p:sp>
    </p:spTree>
    <p:extLst>
      <p:ext uri="{BB962C8B-B14F-4D97-AF65-F5344CB8AC3E}">
        <p14:creationId xmlns:p14="http://schemas.microsoft.com/office/powerpoint/2010/main" val="439646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6B546-6C61-CC44-B6D7-911317EA9EF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6BFABFF-A212-0BF0-1374-96B616AEDE1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3293AC0-065A-AF4E-7AD8-22F9711B2C1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1C4B799-62DE-D261-75C5-C16EFD1DFB31}"/>
              </a:ext>
            </a:extLst>
          </p:cNvPr>
          <p:cNvSpPr>
            <a:spLocks noGrp="1"/>
          </p:cNvSpPr>
          <p:nvPr>
            <p:ph type="dt" sz="half" idx="10"/>
          </p:nvPr>
        </p:nvSpPr>
        <p:spPr/>
        <p:txBody>
          <a:bodyPr/>
          <a:lstStyle/>
          <a:p>
            <a:fld id="{DBF1F5CC-EAF6-6341-823D-AC6D3C5C38EF}" type="datetimeFigureOut">
              <a:rPr lang="en-US" smtClean="0"/>
              <a:t>10/30/22</a:t>
            </a:fld>
            <a:endParaRPr lang="en-US"/>
          </a:p>
        </p:txBody>
      </p:sp>
      <p:sp>
        <p:nvSpPr>
          <p:cNvPr id="6" name="Footer Placeholder 5">
            <a:extLst>
              <a:ext uri="{FF2B5EF4-FFF2-40B4-BE49-F238E27FC236}">
                <a16:creationId xmlns:a16="http://schemas.microsoft.com/office/drawing/2014/main" id="{5D59CCC3-6A68-D431-2DB7-EDFFA6173F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33C0BB-AC54-8A49-F60F-B8C1B50A75CD}"/>
              </a:ext>
            </a:extLst>
          </p:cNvPr>
          <p:cNvSpPr>
            <a:spLocks noGrp="1"/>
          </p:cNvSpPr>
          <p:nvPr>
            <p:ph type="sldNum" sz="quarter" idx="12"/>
          </p:nvPr>
        </p:nvSpPr>
        <p:spPr/>
        <p:txBody>
          <a:bodyPr/>
          <a:lstStyle/>
          <a:p>
            <a:fld id="{5B03BB9E-01C9-8249-92D8-42993FE45DA7}" type="slidenum">
              <a:rPr lang="en-US" smtClean="0"/>
              <a:t>‹#›</a:t>
            </a:fld>
            <a:endParaRPr lang="en-US"/>
          </a:p>
        </p:txBody>
      </p:sp>
    </p:spTree>
    <p:extLst>
      <p:ext uri="{BB962C8B-B14F-4D97-AF65-F5344CB8AC3E}">
        <p14:creationId xmlns:p14="http://schemas.microsoft.com/office/powerpoint/2010/main" val="3294702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E7B12-5139-08C8-34BC-3396F2F32AA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2632604-95B2-DDA3-6488-65B3D5CF8C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6F1076-A8B2-90AE-23D5-251F8C33EB3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FBFAF6B-4EC6-95FC-F171-C13D327517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DFCBD05-D898-67C8-4367-7D2304FB37B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E9BA53E-8B84-AAA5-91DB-7AACF317A41B}"/>
              </a:ext>
            </a:extLst>
          </p:cNvPr>
          <p:cNvSpPr>
            <a:spLocks noGrp="1"/>
          </p:cNvSpPr>
          <p:nvPr>
            <p:ph type="dt" sz="half" idx="10"/>
          </p:nvPr>
        </p:nvSpPr>
        <p:spPr/>
        <p:txBody>
          <a:bodyPr/>
          <a:lstStyle/>
          <a:p>
            <a:fld id="{DBF1F5CC-EAF6-6341-823D-AC6D3C5C38EF}" type="datetimeFigureOut">
              <a:rPr lang="en-US" smtClean="0"/>
              <a:t>10/30/22</a:t>
            </a:fld>
            <a:endParaRPr lang="en-US"/>
          </a:p>
        </p:txBody>
      </p:sp>
      <p:sp>
        <p:nvSpPr>
          <p:cNvPr id="8" name="Footer Placeholder 7">
            <a:extLst>
              <a:ext uri="{FF2B5EF4-FFF2-40B4-BE49-F238E27FC236}">
                <a16:creationId xmlns:a16="http://schemas.microsoft.com/office/drawing/2014/main" id="{52264A5F-BDE1-0E64-6A81-6A98AC7DEF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12E14F-B2CC-46BB-0DB9-BC661101DA0B}"/>
              </a:ext>
            </a:extLst>
          </p:cNvPr>
          <p:cNvSpPr>
            <a:spLocks noGrp="1"/>
          </p:cNvSpPr>
          <p:nvPr>
            <p:ph type="sldNum" sz="quarter" idx="12"/>
          </p:nvPr>
        </p:nvSpPr>
        <p:spPr/>
        <p:txBody>
          <a:bodyPr/>
          <a:lstStyle/>
          <a:p>
            <a:fld id="{5B03BB9E-01C9-8249-92D8-42993FE45DA7}" type="slidenum">
              <a:rPr lang="en-US" smtClean="0"/>
              <a:t>‹#›</a:t>
            </a:fld>
            <a:endParaRPr lang="en-US"/>
          </a:p>
        </p:txBody>
      </p:sp>
    </p:spTree>
    <p:extLst>
      <p:ext uri="{BB962C8B-B14F-4D97-AF65-F5344CB8AC3E}">
        <p14:creationId xmlns:p14="http://schemas.microsoft.com/office/powerpoint/2010/main" val="1615643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C83D8-F3F7-C716-769C-BFE18537B63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8EE4D1C-A092-9C17-C627-397319D95315}"/>
              </a:ext>
            </a:extLst>
          </p:cNvPr>
          <p:cNvSpPr>
            <a:spLocks noGrp="1"/>
          </p:cNvSpPr>
          <p:nvPr>
            <p:ph type="dt" sz="half" idx="10"/>
          </p:nvPr>
        </p:nvSpPr>
        <p:spPr/>
        <p:txBody>
          <a:bodyPr/>
          <a:lstStyle/>
          <a:p>
            <a:fld id="{DBF1F5CC-EAF6-6341-823D-AC6D3C5C38EF}" type="datetimeFigureOut">
              <a:rPr lang="en-US" smtClean="0"/>
              <a:t>10/30/22</a:t>
            </a:fld>
            <a:endParaRPr lang="en-US"/>
          </a:p>
        </p:txBody>
      </p:sp>
      <p:sp>
        <p:nvSpPr>
          <p:cNvPr id="4" name="Footer Placeholder 3">
            <a:extLst>
              <a:ext uri="{FF2B5EF4-FFF2-40B4-BE49-F238E27FC236}">
                <a16:creationId xmlns:a16="http://schemas.microsoft.com/office/drawing/2014/main" id="{3D3D5162-02D3-44F7-BF79-C6FBE69FF4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8EFA9D-97D6-BF44-437F-DDFC44DC56C0}"/>
              </a:ext>
            </a:extLst>
          </p:cNvPr>
          <p:cNvSpPr>
            <a:spLocks noGrp="1"/>
          </p:cNvSpPr>
          <p:nvPr>
            <p:ph type="sldNum" sz="quarter" idx="12"/>
          </p:nvPr>
        </p:nvSpPr>
        <p:spPr/>
        <p:txBody>
          <a:bodyPr/>
          <a:lstStyle/>
          <a:p>
            <a:fld id="{5B03BB9E-01C9-8249-92D8-42993FE45DA7}" type="slidenum">
              <a:rPr lang="en-US" smtClean="0"/>
              <a:t>‹#›</a:t>
            </a:fld>
            <a:endParaRPr lang="en-US"/>
          </a:p>
        </p:txBody>
      </p:sp>
    </p:spTree>
    <p:extLst>
      <p:ext uri="{BB962C8B-B14F-4D97-AF65-F5344CB8AC3E}">
        <p14:creationId xmlns:p14="http://schemas.microsoft.com/office/powerpoint/2010/main" val="1798124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A579BC-73EF-3AC6-85FB-060D9F5EF12D}"/>
              </a:ext>
            </a:extLst>
          </p:cNvPr>
          <p:cNvSpPr>
            <a:spLocks noGrp="1"/>
          </p:cNvSpPr>
          <p:nvPr>
            <p:ph type="dt" sz="half" idx="10"/>
          </p:nvPr>
        </p:nvSpPr>
        <p:spPr/>
        <p:txBody>
          <a:bodyPr/>
          <a:lstStyle/>
          <a:p>
            <a:fld id="{DBF1F5CC-EAF6-6341-823D-AC6D3C5C38EF}" type="datetimeFigureOut">
              <a:rPr lang="en-US" smtClean="0"/>
              <a:t>10/30/22</a:t>
            </a:fld>
            <a:endParaRPr lang="en-US"/>
          </a:p>
        </p:txBody>
      </p:sp>
      <p:sp>
        <p:nvSpPr>
          <p:cNvPr id="3" name="Footer Placeholder 2">
            <a:extLst>
              <a:ext uri="{FF2B5EF4-FFF2-40B4-BE49-F238E27FC236}">
                <a16:creationId xmlns:a16="http://schemas.microsoft.com/office/drawing/2014/main" id="{9B3F2C27-8B63-64B7-D64A-2481754CE8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2DD06B-749B-4E3F-EEFE-EEF2452FEBA9}"/>
              </a:ext>
            </a:extLst>
          </p:cNvPr>
          <p:cNvSpPr>
            <a:spLocks noGrp="1"/>
          </p:cNvSpPr>
          <p:nvPr>
            <p:ph type="sldNum" sz="quarter" idx="12"/>
          </p:nvPr>
        </p:nvSpPr>
        <p:spPr/>
        <p:txBody>
          <a:bodyPr/>
          <a:lstStyle/>
          <a:p>
            <a:fld id="{5B03BB9E-01C9-8249-92D8-42993FE45DA7}" type="slidenum">
              <a:rPr lang="en-US" smtClean="0"/>
              <a:t>‹#›</a:t>
            </a:fld>
            <a:endParaRPr lang="en-US"/>
          </a:p>
        </p:txBody>
      </p:sp>
    </p:spTree>
    <p:extLst>
      <p:ext uri="{BB962C8B-B14F-4D97-AF65-F5344CB8AC3E}">
        <p14:creationId xmlns:p14="http://schemas.microsoft.com/office/powerpoint/2010/main" val="812583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F75A2-A74B-FC79-F44A-8647C7F86B8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14100A1-581A-E5BE-6B5D-73734F5CBE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443F8A7-9B6F-8A9F-CB2B-5B64DCD4F4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2685D3D-E8A2-7AA9-648C-D03E3C2B43E3}"/>
              </a:ext>
            </a:extLst>
          </p:cNvPr>
          <p:cNvSpPr>
            <a:spLocks noGrp="1"/>
          </p:cNvSpPr>
          <p:nvPr>
            <p:ph type="dt" sz="half" idx="10"/>
          </p:nvPr>
        </p:nvSpPr>
        <p:spPr/>
        <p:txBody>
          <a:bodyPr/>
          <a:lstStyle/>
          <a:p>
            <a:fld id="{DBF1F5CC-EAF6-6341-823D-AC6D3C5C38EF}" type="datetimeFigureOut">
              <a:rPr lang="en-US" smtClean="0"/>
              <a:t>10/30/22</a:t>
            </a:fld>
            <a:endParaRPr lang="en-US"/>
          </a:p>
        </p:txBody>
      </p:sp>
      <p:sp>
        <p:nvSpPr>
          <p:cNvPr id="6" name="Footer Placeholder 5">
            <a:extLst>
              <a:ext uri="{FF2B5EF4-FFF2-40B4-BE49-F238E27FC236}">
                <a16:creationId xmlns:a16="http://schemas.microsoft.com/office/drawing/2014/main" id="{9CAB7194-F27F-E3A1-7CE9-D125F074B4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3AB329-A0EB-281F-B4D3-6B02ADDBD959}"/>
              </a:ext>
            </a:extLst>
          </p:cNvPr>
          <p:cNvSpPr>
            <a:spLocks noGrp="1"/>
          </p:cNvSpPr>
          <p:nvPr>
            <p:ph type="sldNum" sz="quarter" idx="12"/>
          </p:nvPr>
        </p:nvSpPr>
        <p:spPr/>
        <p:txBody>
          <a:bodyPr/>
          <a:lstStyle/>
          <a:p>
            <a:fld id="{5B03BB9E-01C9-8249-92D8-42993FE45DA7}" type="slidenum">
              <a:rPr lang="en-US" smtClean="0"/>
              <a:t>‹#›</a:t>
            </a:fld>
            <a:endParaRPr lang="en-US"/>
          </a:p>
        </p:txBody>
      </p:sp>
    </p:spTree>
    <p:extLst>
      <p:ext uri="{BB962C8B-B14F-4D97-AF65-F5344CB8AC3E}">
        <p14:creationId xmlns:p14="http://schemas.microsoft.com/office/powerpoint/2010/main" val="293554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86F22-7E8E-152F-DD1E-E0C0EE68B64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1E8BCC8-0BB6-CB4A-A473-52487DFEE0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D82DAA-6879-D5CD-408B-7CB0C42677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A4E2FCC-FD4C-6CD5-5DC2-6FCB162F8F1E}"/>
              </a:ext>
            </a:extLst>
          </p:cNvPr>
          <p:cNvSpPr>
            <a:spLocks noGrp="1"/>
          </p:cNvSpPr>
          <p:nvPr>
            <p:ph type="dt" sz="half" idx="10"/>
          </p:nvPr>
        </p:nvSpPr>
        <p:spPr/>
        <p:txBody>
          <a:bodyPr/>
          <a:lstStyle/>
          <a:p>
            <a:fld id="{DBF1F5CC-EAF6-6341-823D-AC6D3C5C38EF}" type="datetimeFigureOut">
              <a:rPr lang="en-US" smtClean="0"/>
              <a:t>10/30/22</a:t>
            </a:fld>
            <a:endParaRPr lang="en-US"/>
          </a:p>
        </p:txBody>
      </p:sp>
      <p:sp>
        <p:nvSpPr>
          <p:cNvPr id="6" name="Footer Placeholder 5">
            <a:extLst>
              <a:ext uri="{FF2B5EF4-FFF2-40B4-BE49-F238E27FC236}">
                <a16:creationId xmlns:a16="http://schemas.microsoft.com/office/drawing/2014/main" id="{F3D2298E-2398-C8F5-0E1E-B341E15084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15EB0A-C010-F9DA-B72F-BC9C2B0BD722}"/>
              </a:ext>
            </a:extLst>
          </p:cNvPr>
          <p:cNvSpPr>
            <a:spLocks noGrp="1"/>
          </p:cNvSpPr>
          <p:nvPr>
            <p:ph type="sldNum" sz="quarter" idx="12"/>
          </p:nvPr>
        </p:nvSpPr>
        <p:spPr/>
        <p:txBody>
          <a:bodyPr/>
          <a:lstStyle/>
          <a:p>
            <a:fld id="{5B03BB9E-01C9-8249-92D8-42993FE45DA7}" type="slidenum">
              <a:rPr lang="en-US" smtClean="0"/>
              <a:t>‹#›</a:t>
            </a:fld>
            <a:endParaRPr lang="en-US"/>
          </a:p>
        </p:txBody>
      </p:sp>
    </p:spTree>
    <p:extLst>
      <p:ext uri="{BB962C8B-B14F-4D97-AF65-F5344CB8AC3E}">
        <p14:creationId xmlns:p14="http://schemas.microsoft.com/office/powerpoint/2010/main" val="2866690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1D18C8-A181-709E-DC48-C6167EF71C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FEAFD60-97C1-4300-F9E6-7475E00579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2C68770-18AD-C682-D718-17EFE19A69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F1F5CC-EAF6-6341-823D-AC6D3C5C38EF}" type="datetimeFigureOut">
              <a:rPr lang="en-US" smtClean="0"/>
              <a:t>10/30/22</a:t>
            </a:fld>
            <a:endParaRPr lang="en-US"/>
          </a:p>
        </p:txBody>
      </p:sp>
      <p:sp>
        <p:nvSpPr>
          <p:cNvPr id="5" name="Footer Placeholder 4">
            <a:extLst>
              <a:ext uri="{FF2B5EF4-FFF2-40B4-BE49-F238E27FC236}">
                <a16:creationId xmlns:a16="http://schemas.microsoft.com/office/drawing/2014/main" id="{8CA9EF18-6E30-19C5-95FC-B62632118C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3C309A-A389-F84D-E718-F7731BD500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3BB9E-01C9-8249-92D8-42993FE45DA7}" type="slidenum">
              <a:rPr lang="en-US" smtClean="0"/>
              <a:t>‹#›</a:t>
            </a:fld>
            <a:endParaRPr lang="en-US"/>
          </a:p>
        </p:txBody>
      </p:sp>
    </p:spTree>
    <p:extLst>
      <p:ext uri="{BB962C8B-B14F-4D97-AF65-F5344CB8AC3E}">
        <p14:creationId xmlns:p14="http://schemas.microsoft.com/office/powerpoint/2010/main" val="2570461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hyperlink" Target="https://shebloggedbynight.com/2016/macbeth-1948/macbeth-poster/" TargetMode="External"/><Relationship Id="rId3" Type="http://schemas.openxmlformats.org/officeDocument/2006/relationships/hyperlink" Target="https://www.pcs.org/macbeth" TargetMode="External"/><Relationship Id="rId7" Type="http://schemas.openxmlformats.org/officeDocument/2006/relationships/hyperlink" Target="https://www.debaser.it/william-shakespeare/macbeth/recensione" TargetMode="External"/><Relationship Id="rId12"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jpg"/><Relationship Id="rId11" Type="http://schemas.openxmlformats.org/officeDocument/2006/relationships/hyperlink" Target="https://coyotepr.uk/films/the-macbeths-have-new-posters/" TargetMode="External"/><Relationship Id="rId5" Type="http://schemas.openxmlformats.org/officeDocument/2006/relationships/hyperlink" Target="https://coyotepr.uk/film/macbeth/attachment/digital-macbeth-one-sheet-artwork/" TargetMode="External"/><Relationship Id="rId10" Type="http://schemas.openxmlformats.org/officeDocument/2006/relationships/image" Target="../media/image5.jpg"/><Relationship Id="rId4" Type="http://schemas.openxmlformats.org/officeDocument/2006/relationships/image" Target="../media/image2.jpg"/><Relationship Id="rId9" Type="http://schemas.openxmlformats.org/officeDocument/2006/relationships/hyperlink" Target="https://commons.wikimedia.org/wiki/File:Thomas_Keene_in_Macbeth_1884.jp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deviantart.com/narya91/art/Macbeth-and-the-3-witches-396983264" TargetMode="External"/><Relationship Id="rId7" Type="http://schemas.openxmlformats.org/officeDocument/2006/relationships/diagramColors" Target="../diagrams/colors1.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projektwiki.zum.de/wiki/CFS_T-Klassen/Klasse_7a_2017-2018/Englisch/Pepper_Spray_in_Paradise/The_protagonist:_Josh" TargetMode="External"/><Relationship Id="rId7" Type="http://schemas.openxmlformats.org/officeDocument/2006/relationships/diagramColors" Target="../diagrams/colors2.xml"/><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9825B-F4A5-89E7-0430-A8475DE0C81F}"/>
              </a:ext>
            </a:extLst>
          </p:cNvPr>
          <p:cNvSpPr>
            <a:spLocks noGrp="1"/>
          </p:cNvSpPr>
          <p:nvPr>
            <p:ph type="ctrTitle"/>
          </p:nvPr>
        </p:nvSpPr>
        <p:spPr>
          <a:xfrm>
            <a:off x="4128368" y="4921823"/>
            <a:ext cx="4937937" cy="1147150"/>
          </a:xfrm>
        </p:spPr>
        <p:txBody>
          <a:bodyPr anchor="t">
            <a:normAutofit/>
          </a:bodyPr>
          <a:lstStyle/>
          <a:p>
            <a:pPr algn="l"/>
            <a:r>
              <a:rPr lang="en-US" sz="3700" b="1"/>
              <a:t>How to write about Macbeth</a:t>
            </a:r>
          </a:p>
        </p:txBody>
      </p:sp>
      <p:sp>
        <p:nvSpPr>
          <p:cNvPr id="37" name="Freeform: Shape 36">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852130FF-A369-273F-B962-F898C811D6A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10517" b="-1"/>
          <a:stretch/>
        </p:blipFill>
        <p:spPr>
          <a:xfrm>
            <a:off x="1246572"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32" name="Picture 31" descr="A person in a black robe&#10;&#10;Description automatically generated with low confidence">
            <a:extLst>
              <a:ext uri="{FF2B5EF4-FFF2-40B4-BE49-F238E27FC236}">
                <a16:creationId xmlns:a16="http://schemas.microsoft.com/office/drawing/2014/main" id="{8E5A4832-CA73-BFDB-0CF5-68515B7578E1}"/>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r="4" b="8665"/>
          <a:stretch/>
        </p:blipFill>
        <p:spPr>
          <a:xfrm>
            <a:off x="-1" y="2288330"/>
            <a:ext cx="356463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sp>
        <p:nvSpPr>
          <p:cNvPr id="41" name="Oval 40">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9207" y="303879"/>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C20267F5-D4E6-477A-A590-81F2ABD1B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109" y="2382976"/>
            <a:ext cx="1920240" cy="1920240"/>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picture containing text, old, picture frame&#10;&#10;Description automatically generated">
            <a:extLst>
              <a:ext uri="{FF2B5EF4-FFF2-40B4-BE49-F238E27FC236}">
                <a16:creationId xmlns:a16="http://schemas.microsoft.com/office/drawing/2014/main" id="{41AD9DF6-99A2-FCB0-4BB4-7516C58A7D83}"/>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t="12048" r="3" b="25704"/>
          <a:stretch/>
        </p:blipFill>
        <p:spPr>
          <a:xfrm>
            <a:off x="3749701" y="2547568"/>
            <a:ext cx="1591056" cy="1591056"/>
          </a:xfrm>
          <a:custGeom>
            <a:avLst/>
            <a:gdLst/>
            <a:ahLst/>
            <a:cxnLst/>
            <a:rect l="l" t="t" r="r" b="b"/>
            <a:pathLst>
              <a:path w="1591056" h="1591056">
                <a:moveTo>
                  <a:pt x="795528" y="0"/>
                </a:moveTo>
                <a:cubicBezTo>
                  <a:pt x="1234886" y="0"/>
                  <a:pt x="1591056" y="356170"/>
                  <a:pt x="1591056" y="795528"/>
                </a:cubicBezTo>
                <a:cubicBezTo>
                  <a:pt x="1591056" y="1234886"/>
                  <a:pt x="1234886" y="1591056"/>
                  <a:pt x="795528" y="1591056"/>
                </a:cubicBezTo>
                <a:cubicBezTo>
                  <a:pt x="356170" y="1591056"/>
                  <a:pt x="0" y="1234886"/>
                  <a:pt x="0" y="795528"/>
                </a:cubicBezTo>
                <a:cubicBezTo>
                  <a:pt x="0" y="356170"/>
                  <a:pt x="356170" y="0"/>
                  <a:pt x="795528" y="0"/>
                </a:cubicBezTo>
                <a:close/>
              </a:path>
            </a:pathLst>
          </a:custGeom>
        </p:spPr>
      </p:pic>
      <p:pic>
        <p:nvPicPr>
          <p:cNvPr id="14" name="Picture 13" descr="A picture containing text, different, various, bunch&#10;&#10;Description automatically generated">
            <a:extLst>
              <a:ext uri="{FF2B5EF4-FFF2-40B4-BE49-F238E27FC236}">
                <a16:creationId xmlns:a16="http://schemas.microsoft.com/office/drawing/2014/main" id="{B1FE295A-FFBF-AEFD-DE12-4B53E39130E2}"/>
              </a:ext>
            </a:extLst>
          </p:cNvPr>
          <p:cNvPicPr>
            <a:picLocks noChangeAspect="1"/>
          </p:cNvPicPr>
          <p:nvPr/>
        </p:nvPicPr>
        <p:blipFill rotWithShape="1">
          <a:blip r:embed="rId8">
            <a:extLst>
              <a:ext uri="{837473B0-CC2E-450A-ABE3-18F120FF3D39}">
                <a1611:picAttrSrcUrl xmlns:a1611="http://schemas.microsoft.com/office/drawing/2016/11/main" r:id="rId9"/>
              </a:ext>
            </a:extLst>
          </a:blip>
          <a:srcRect t="16535" r="-4" b="15963"/>
          <a:stretch/>
        </p:blipFill>
        <p:spPr>
          <a:xfrm>
            <a:off x="5593799" y="468471"/>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sp>
        <p:nvSpPr>
          <p:cNvPr id="45" name="Freeform: Shape 44">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9" name="Picture 28" descr="A person with a beard&#10;&#10;Description automatically generated with medium confidence">
            <a:extLst>
              <a:ext uri="{FF2B5EF4-FFF2-40B4-BE49-F238E27FC236}">
                <a16:creationId xmlns:a16="http://schemas.microsoft.com/office/drawing/2014/main" id="{55CB7533-5908-6E0D-1A17-0BCD06D6079E}"/>
              </a:ext>
            </a:extLst>
          </p:cNvPr>
          <p:cNvPicPr>
            <a:picLocks noChangeAspect="1"/>
          </p:cNvPicPr>
          <p:nvPr/>
        </p:nvPicPr>
        <p:blipFill rotWithShape="1">
          <a:blip r:embed="rId10">
            <a:extLst>
              <a:ext uri="{837473B0-CC2E-450A-ABE3-18F120FF3D39}">
                <a1611:picAttrSrcUrl xmlns:a1611="http://schemas.microsoft.com/office/drawing/2016/11/main" r:id="rId11"/>
              </a:ext>
            </a:extLst>
          </a:blip>
          <a:srcRect t="5547" r="-1" b="24671"/>
          <a:stretch/>
        </p:blipFill>
        <p:spPr>
          <a:xfrm>
            <a:off x="8918761" y="-4330"/>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p:spPr>
      </p:pic>
      <p:sp>
        <p:nvSpPr>
          <p:cNvPr id="47" name="Freeform: Shape 46">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descr="A picture containing text, book&#10;&#10;Description automatically generated">
            <a:extLst>
              <a:ext uri="{FF2B5EF4-FFF2-40B4-BE49-F238E27FC236}">
                <a16:creationId xmlns:a16="http://schemas.microsoft.com/office/drawing/2014/main" id="{A6304564-3C24-AA26-B8DE-819DA922BAE0}"/>
              </a:ext>
            </a:extLst>
          </p:cNvPr>
          <p:cNvPicPr>
            <a:picLocks noChangeAspect="1"/>
          </p:cNvPicPr>
          <p:nvPr/>
        </p:nvPicPr>
        <p:blipFill rotWithShape="1">
          <a:blip r:embed="rId12">
            <a:extLst>
              <a:ext uri="{837473B0-CC2E-450A-ABE3-18F120FF3D39}">
                <a1611:picAttrSrcUrl xmlns:a1611="http://schemas.microsoft.com/office/drawing/2016/11/main" r:id="rId13"/>
              </a:ext>
            </a:extLst>
          </a:blip>
          <a:srcRect t="2297" r="2" b="27268"/>
          <a:stretch/>
        </p:blipFill>
        <p:spPr>
          <a:xfrm>
            <a:off x="9363238"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p:spPr>
      </p:pic>
    </p:spTree>
    <p:extLst>
      <p:ext uri="{BB962C8B-B14F-4D97-AF65-F5344CB8AC3E}">
        <p14:creationId xmlns:p14="http://schemas.microsoft.com/office/powerpoint/2010/main" val="239769475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6FB57F-AE02-8C93-10A9-C7C66A7CD816}"/>
              </a:ext>
            </a:extLst>
          </p:cNvPr>
          <p:cNvSpPr txBox="1"/>
          <p:nvPr/>
        </p:nvSpPr>
        <p:spPr>
          <a:xfrm>
            <a:off x="345125" y="300524"/>
            <a:ext cx="2493767" cy="465125"/>
          </a:xfrm>
          <a:prstGeom prst="rect">
            <a:avLst/>
          </a:prstGeom>
          <a:solidFill>
            <a:schemeClr val="bg1"/>
          </a:solidFill>
          <a:ln>
            <a:solidFill>
              <a:schemeClr val="tx1"/>
            </a:solidFill>
          </a:ln>
        </p:spPr>
        <p:txBody>
          <a:bodyPr wrap="square" rtlCol="0">
            <a:spAutoFit/>
          </a:bodyPr>
          <a:lstStyle/>
          <a:p>
            <a:r>
              <a:rPr lang="en-US" sz="2400" b="1" dirty="0"/>
              <a:t>Sentence Starters</a:t>
            </a:r>
          </a:p>
        </p:txBody>
      </p:sp>
      <p:sp>
        <p:nvSpPr>
          <p:cNvPr id="4" name="TextBox 3">
            <a:extLst>
              <a:ext uri="{FF2B5EF4-FFF2-40B4-BE49-F238E27FC236}">
                <a16:creationId xmlns:a16="http://schemas.microsoft.com/office/drawing/2014/main" id="{5BBE2DF6-4BA7-284F-C7C9-14FC79FE2D26}"/>
              </a:ext>
            </a:extLst>
          </p:cNvPr>
          <p:cNvSpPr txBox="1"/>
          <p:nvPr/>
        </p:nvSpPr>
        <p:spPr>
          <a:xfrm>
            <a:off x="621572" y="1105786"/>
            <a:ext cx="5062699" cy="4801314"/>
          </a:xfrm>
          <a:prstGeom prst="rect">
            <a:avLst/>
          </a:prstGeom>
          <a:noFill/>
          <a:ln>
            <a:solidFill>
              <a:schemeClr val="tx1"/>
            </a:solidFill>
          </a:ln>
        </p:spPr>
        <p:txBody>
          <a:bodyPr wrap="square" rtlCol="0">
            <a:spAutoFit/>
          </a:bodyPr>
          <a:lstStyle/>
          <a:p>
            <a:r>
              <a:rPr lang="en-US" sz="1700" dirty="0"/>
              <a:t>Shakespeare introduces the character as …</a:t>
            </a:r>
          </a:p>
          <a:p>
            <a:r>
              <a:rPr lang="en-US" sz="1700" dirty="0"/>
              <a:t>Shakespeare uses ...</a:t>
            </a:r>
          </a:p>
          <a:p>
            <a:r>
              <a:rPr lang="en-US" sz="1700" dirty="0"/>
              <a:t>Shakespeare wants to …</a:t>
            </a:r>
          </a:p>
          <a:p>
            <a:r>
              <a:rPr lang="en-US" sz="1700" dirty="0"/>
              <a:t>Shakespeare communicates …</a:t>
            </a:r>
          </a:p>
          <a:p>
            <a:r>
              <a:rPr lang="en-US" sz="1700" dirty="0"/>
              <a:t>Shakespeare intends to …</a:t>
            </a:r>
          </a:p>
          <a:p>
            <a:r>
              <a:rPr lang="en-US" sz="1700" dirty="0"/>
              <a:t>Shakespeare decided to start with …</a:t>
            </a:r>
          </a:p>
          <a:p>
            <a:r>
              <a:rPr lang="en-US" sz="1700" dirty="0"/>
              <a:t>Shakespeare presents Macbeth as …</a:t>
            </a:r>
          </a:p>
          <a:p>
            <a:r>
              <a:rPr lang="en-US" sz="1700" dirty="0"/>
              <a:t>The play closes/opens with …</a:t>
            </a:r>
          </a:p>
          <a:p>
            <a:r>
              <a:rPr lang="en-US" sz="1700" dirty="0"/>
              <a:t>Shakespeare wants the audience to think that …</a:t>
            </a:r>
          </a:p>
          <a:p>
            <a:r>
              <a:rPr lang="en-US" sz="1700" dirty="0"/>
              <a:t>The character is presented as … by Shakespeare to …</a:t>
            </a:r>
          </a:p>
          <a:p>
            <a:r>
              <a:rPr lang="en-US" sz="1700" dirty="0"/>
              <a:t>Shakespeare uses negative language because he wants to show …</a:t>
            </a:r>
          </a:p>
          <a:p>
            <a:r>
              <a:rPr lang="en-US" sz="1700" dirty="0"/>
              <a:t>Shakespeare wants the audience to understand …</a:t>
            </a:r>
          </a:p>
          <a:p>
            <a:r>
              <a:rPr lang="en-US" sz="1700" dirty="0"/>
              <a:t>The character embodies/represents/ symbolizes …</a:t>
            </a:r>
          </a:p>
          <a:p>
            <a:r>
              <a:rPr lang="en-US" sz="1700" dirty="0"/>
              <a:t>Shakespeare illustrates the idea through …</a:t>
            </a:r>
          </a:p>
          <a:p>
            <a:r>
              <a:rPr lang="en-US" sz="1700" dirty="0"/>
              <a:t>The concept is explored through the use of …</a:t>
            </a:r>
          </a:p>
          <a:p>
            <a:r>
              <a:rPr lang="en-US" sz="1700" dirty="0"/>
              <a:t>When Shakespeare uses … he wants to convey the idea that  …</a:t>
            </a:r>
          </a:p>
        </p:txBody>
      </p:sp>
      <p:sp>
        <p:nvSpPr>
          <p:cNvPr id="5" name="TextBox 4">
            <a:extLst>
              <a:ext uri="{FF2B5EF4-FFF2-40B4-BE49-F238E27FC236}">
                <a16:creationId xmlns:a16="http://schemas.microsoft.com/office/drawing/2014/main" id="{E6598A7E-656F-2107-FADD-95E97B847AB4}"/>
              </a:ext>
            </a:extLst>
          </p:cNvPr>
          <p:cNvSpPr txBox="1"/>
          <p:nvPr/>
        </p:nvSpPr>
        <p:spPr>
          <a:xfrm>
            <a:off x="6096000" y="1105786"/>
            <a:ext cx="5062699" cy="4801314"/>
          </a:xfrm>
          <a:prstGeom prst="rect">
            <a:avLst/>
          </a:prstGeom>
          <a:noFill/>
          <a:ln>
            <a:solidFill>
              <a:schemeClr val="tx1"/>
            </a:solidFill>
          </a:ln>
        </p:spPr>
        <p:txBody>
          <a:bodyPr wrap="square" rtlCol="0">
            <a:spAutoFit/>
          </a:bodyPr>
          <a:lstStyle/>
          <a:p>
            <a:r>
              <a:rPr lang="en-US" sz="1700" dirty="0"/>
              <a:t>(Character) is portrayed as …</a:t>
            </a:r>
          </a:p>
          <a:p>
            <a:r>
              <a:rPr lang="en-US" sz="1700" dirty="0"/>
              <a:t>A sense of … is created by Shakespeare by …</a:t>
            </a:r>
          </a:p>
          <a:p>
            <a:r>
              <a:rPr lang="en-US" sz="1700" dirty="0"/>
              <a:t>The entrance of (character) symbolizes …</a:t>
            </a:r>
          </a:p>
          <a:p>
            <a:r>
              <a:rPr lang="en-US" sz="1700" dirty="0"/>
              <a:t>We already know that … because …</a:t>
            </a:r>
          </a:p>
          <a:p>
            <a:r>
              <a:rPr lang="en-US" sz="1700" dirty="0"/>
              <a:t>The audience is aware of …</a:t>
            </a:r>
          </a:p>
          <a:p>
            <a:r>
              <a:rPr lang="en-US" sz="1700" dirty="0"/>
              <a:t>When the reader discovers …</a:t>
            </a:r>
          </a:p>
          <a:p>
            <a:r>
              <a:rPr lang="en-US" sz="1700" dirty="0"/>
              <a:t>Shakespeare uses dramatic irony when …</a:t>
            </a:r>
          </a:p>
          <a:p>
            <a:r>
              <a:rPr lang="en-US" sz="1700" dirty="0"/>
              <a:t>The use of imperative/questions suggest …</a:t>
            </a:r>
          </a:p>
          <a:p>
            <a:r>
              <a:rPr lang="en-US" sz="1700" dirty="0"/>
              <a:t>This character is first presented as …</a:t>
            </a:r>
          </a:p>
          <a:p>
            <a:r>
              <a:rPr lang="en-US" sz="1700" dirty="0"/>
              <a:t>This is a turning point because …</a:t>
            </a:r>
          </a:p>
          <a:p>
            <a:r>
              <a:rPr lang="en-US" sz="1700" dirty="0"/>
              <a:t>Shakespeare may be trying to/could be trying to show …</a:t>
            </a:r>
          </a:p>
          <a:p>
            <a:r>
              <a:rPr lang="en-US" sz="1700" dirty="0"/>
              <a:t>Shakespeare is influenced by …</a:t>
            </a:r>
          </a:p>
          <a:p>
            <a:r>
              <a:rPr lang="en-US" sz="1700" dirty="0"/>
              <a:t>The audience may interpret this as …</a:t>
            </a:r>
          </a:p>
          <a:p>
            <a:r>
              <a:rPr lang="en-US" sz="1700" dirty="0"/>
              <a:t>Shakespeare challenges the audience to …</a:t>
            </a:r>
          </a:p>
          <a:p>
            <a:r>
              <a:rPr lang="en-US" sz="1700" dirty="0"/>
              <a:t>The concept of …</a:t>
            </a:r>
          </a:p>
          <a:p>
            <a:r>
              <a:rPr lang="en-US" sz="1700" dirty="0"/>
              <a:t>The writer’s concept …</a:t>
            </a:r>
          </a:p>
          <a:p>
            <a:endParaRPr lang="en-US" sz="1700" dirty="0"/>
          </a:p>
        </p:txBody>
      </p:sp>
    </p:spTree>
    <p:extLst>
      <p:ext uri="{BB962C8B-B14F-4D97-AF65-F5344CB8AC3E}">
        <p14:creationId xmlns:p14="http://schemas.microsoft.com/office/powerpoint/2010/main" val="554897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7FC6D2-762D-C1F1-55ED-2ED1D95F8013}"/>
              </a:ext>
            </a:extLst>
          </p:cNvPr>
          <p:cNvSpPr txBox="1"/>
          <p:nvPr/>
        </p:nvSpPr>
        <p:spPr>
          <a:xfrm>
            <a:off x="345125" y="300524"/>
            <a:ext cx="2493767" cy="465125"/>
          </a:xfrm>
          <a:prstGeom prst="rect">
            <a:avLst/>
          </a:prstGeom>
          <a:solidFill>
            <a:schemeClr val="bg1"/>
          </a:solidFill>
          <a:ln>
            <a:solidFill>
              <a:schemeClr val="tx1"/>
            </a:solidFill>
          </a:ln>
        </p:spPr>
        <p:txBody>
          <a:bodyPr wrap="square" rtlCol="0">
            <a:spAutoFit/>
          </a:bodyPr>
          <a:lstStyle/>
          <a:p>
            <a:r>
              <a:rPr lang="en-US" sz="2400" b="1" dirty="0"/>
              <a:t>Now have a go …..</a:t>
            </a:r>
          </a:p>
        </p:txBody>
      </p:sp>
      <p:sp>
        <p:nvSpPr>
          <p:cNvPr id="4" name="TextBox 3">
            <a:extLst>
              <a:ext uri="{FF2B5EF4-FFF2-40B4-BE49-F238E27FC236}">
                <a16:creationId xmlns:a16="http://schemas.microsoft.com/office/drawing/2014/main" id="{3215376F-7958-30CD-F28B-CAB82CDF996A}"/>
              </a:ext>
            </a:extLst>
          </p:cNvPr>
          <p:cNvSpPr txBox="1"/>
          <p:nvPr/>
        </p:nvSpPr>
        <p:spPr>
          <a:xfrm>
            <a:off x="522051" y="1015346"/>
            <a:ext cx="11147897" cy="2431435"/>
          </a:xfrm>
          <a:prstGeom prst="rect">
            <a:avLst/>
          </a:prstGeom>
          <a:noFill/>
        </p:spPr>
        <p:txBody>
          <a:bodyPr wrap="square" rtlCol="0">
            <a:spAutoFit/>
          </a:bodyPr>
          <a:lstStyle/>
          <a:p>
            <a:r>
              <a:rPr lang="en-US" sz="1600" dirty="0"/>
              <a:t>Read the following extract from Act 1, Scene 3 and then answer the question that follows.</a:t>
            </a:r>
          </a:p>
          <a:p>
            <a:r>
              <a:rPr lang="en-US" sz="1600" dirty="0"/>
              <a:t>At this point in the play Macbeth and Banquo have just spoken with the Witches. Macbeth has been told he will be King.</a:t>
            </a:r>
          </a:p>
          <a:p>
            <a:endParaRPr lang="en-US" dirty="0"/>
          </a:p>
          <a:p>
            <a:r>
              <a:rPr lang="en-US" sz="1300" i="1" dirty="0"/>
              <a:t>Macbeth </a:t>
            </a:r>
            <a:r>
              <a:rPr lang="en-US" sz="1300" b="1" i="1" dirty="0"/>
              <a:t>(aside) </a:t>
            </a:r>
          </a:p>
          <a:p>
            <a:endParaRPr lang="en-US" dirty="0"/>
          </a:p>
          <a:p>
            <a:endParaRPr lang="en-US" dirty="0"/>
          </a:p>
          <a:p>
            <a:endParaRPr lang="en-US" dirty="0"/>
          </a:p>
          <a:p>
            <a:endParaRPr lang="en-US" dirty="0"/>
          </a:p>
          <a:p>
            <a:r>
              <a:rPr lang="en-US" dirty="0"/>
              <a:t> </a:t>
            </a:r>
          </a:p>
        </p:txBody>
      </p:sp>
      <p:sp>
        <p:nvSpPr>
          <p:cNvPr id="5" name="TextBox 4">
            <a:extLst>
              <a:ext uri="{FF2B5EF4-FFF2-40B4-BE49-F238E27FC236}">
                <a16:creationId xmlns:a16="http://schemas.microsoft.com/office/drawing/2014/main" id="{529A7418-8FBE-8646-22A6-C20B9407BE9D}"/>
              </a:ext>
            </a:extLst>
          </p:cNvPr>
          <p:cNvSpPr txBox="1"/>
          <p:nvPr/>
        </p:nvSpPr>
        <p:spPr>
          <a:xfrm>
            <a:off x="2235776" y="1769318"/>
            <a:ext cx="5752291" cy="3293209"/>
          </a:xfrm>
          <a:prstGeom prst="rect">
            <a:avLst/>
          </a:prstGeom>
          <a:noFill/>
        </p:spPr>
        <p:txBody>
          <a:bodyPr wrap="square" rtlCol="0">
            <a:spAutoFit/>
          </a:bodyPr>
          <a:lstStyle/>
          <a:p>
            <a:r>
              <a:rPr lang="en-US" sz="1300" i="1" dirty="0"/>
              <a:t>Two truths are told,</a:t>
            </a:r>
          </a:p>
          <a:p>
            <a:r>
              <a:rPr lang="en-US" sz="1300" i="1" dirty="0"/>
              <a:t>As happy prologues to the swelling act</a:t>
            </a:r>
          </a:p>
          <a:p>
            <a:r>
              <a:rPr lang="en-US" sz="1300" i="1" dirty="0"/>
              <a:t>Of the imperial theme. </a:t>
            </a:r>
            <a:r>
              <a:rPr lang="en-US" sz="1300" b="1" i="1" dirty="0"/>
              <a:t>(to ROSS and ANGUS) </a:t>
            </a:r>
            <a:r>
              <a:rPr lang="en-US" sz="1300" i="1" dirty="0"/>
              <a:t>I thank you gentlemen.</a:t>
            </a:r>
          </a:p>
          <a:p>
            <a:r>
              <a:rPr lang="en-US" sz="1300" b="1" i="1" dirty="0"/>
              <a:t>(aside) </a:t>
            </a:r>
            <a:r>
              <a:rPr lang="en-US" sz="1300" i="1" dirty="0"/>
              <a:t>This supernatural soliciting</a:t>
            </a:r>
          </a:p>
          <a:p>
            <a:r>
              <a:rPr lang="en-US" sz="1300" i="1" dirty="0"/>
              <a:t>Cannot be ill, cannot be good. If ill, </a:t>
            </a:r>
          </a:p>
          <a:p>
            <a:r>
              <a:rPr lang="en-US" sz="1300" i="1" dirty="0"/>
              <a:t>Why hath it given me earnest success,</a:t>
            </a:r>
          </a:p>
          <a:p>
            <a:r>
              <a:rPr lang="en-US" sz="1300" i="1" dirty="0"/>
              <a:t>Commencing in a truth? I am thane of Cawdor.</a:t>
            </a:r>
          </a:p>
          <a:p>
            <a:r>
              <a:rPr lang="en-US" sz="1300" i="1" dirty="0"/>
              <a:t>If good, why do I yield to that suggestion</a:t>
            </a:r>
          </a:p>
          <a:p>
            <a:r>
              <a:rPr lang="en-US" sz="1300" i="1" dirty="0"/>
              <a:t>Whose horrid image doth unfix my hair</a:t>
            </a:r>
          </a:p>
          <a:p>
            <a:r>
              <a:rPr lang="en-US" sz="1300" i="1" dirty="0"/>
              <a:t>And make my seated heart knock at my ribs,</a:t>
            </a:r>
          </a:p>
          <a:p>
            <a:r>
              <a:rPr lang="en-US" sz="1300" i="1" dirty="0"/>
              <a:t>Against the use of  nature? Present fears</a:t>
            </a:r>
          </a:p>
          <a:p>
            <a:r>
              <a:rPr lang="en-US" sz="1300" i="1" dirty="0"/>
              <a:t>Are less than horrible imaginings.</a:t>
            </a:r>
          </a:p>
          <a:p>
            <a:r>
              <a:rPr lang="en-US" sz="1300" i="1" dirty="0"/>
              <a:t>My thought, whose murder yet is by fantastical,</a:t>
            </a:r>
          </a:p>
          <a:p>
            <a:r>
              <a:rPr lang="en-US" sz="1300" i="1" dirty="0"/>
              <a:t>Shakes so my single state of man</a:t>
            </a:r>
          </a:p>
          <a:p>
            <a:r>
              <a:rPr lang="en-US" sz="1300" i="1" dirty="0"/>
              <a:t>That function is smothered in surmise,</a:t>
            </a:r>
          </a:p>
          <a:p>
            <a:r>
              <a:rPr lang="en-US" sz="1300" i="1" dirty="0"/>
              <a:t>And nothing is but what is not.</a:t>
            </a:r>
          </a:p>
        </p:txBody>
      </p:sp>
      <p:sp>
        <p:nvSpPr>
          <p:cNvPr id="6" name="TextBox 5">
            <a:extLst>
              <a:ext uri="{FF2B5EF4-FFF2-40B4-BE49-F238E27FC236}">
                <a16:creationId xmlns:a16="http://schemas.microsoft.com/office/drawing/2014/main" id="{9C6E51C7-FBEC-491B-B07E-1A809984108B}"/>
              </a:ext>
            </a:extLst>
          </p:cNvPr>
          <p:cNvSpPr txBox="1"/>
          <p:nvPr/>
        </p:nvSpPr>
        <p:spPr>
          <a:xfrm>
            <a:off x="522051" y="5296547"/>
            <a:ext cx="9844392" cy="1323439"/>
          </a:xfrm>
          <a:prstGeom prst="rect">
            <a:avLst/>
          </a:prstGeom>
          <a:noFill/>
        </p:spPr>
        <p:txBody>
          <a:bodyPr wrap="square" rtlCol="0">
            <a:spAutoFit/>
          </a:bodyPr>
          <a:lstStyle/>
          <a:p>
            <a:r>
              <a:rPr lang="en-US" sz="1600" dirty="0"/>
              <a:t>Starting with this extract, write about how Shakespeare presents witchcraft and the supernatural.</a:t>
            </a:r>
          </a:p>
          <a:p>
            <a:endParaRPr lang="en-US" sz="1600" dirty="0"/>
          </a:p>
          <a:p>
            <a:r>
              <a:rPr lang="en-US" sz="1600" dirty="0"/>
              <a:t>Write about:</a:t>
            </a:r>
          </a:p>
          <a:p>
            <a:pPr marL="285750" indent="-285750">
              <a:buFont typeface="Arial" panose="020B0604020202020204" pitchFamily="34" charset="0"/>
              <a:buChar char="•"/>
            </a:pPr>
            <a:r>
              <a:rPr lang="en-US" sz="1600" dirty="0"/>
              <a:t>How Shakespeare presents Macbeth’s reaction to the witches</a:t>
            </a:r>
          </a:p>
          <a:p>
            <a:pPr marL="285750" indent="-285750">
              <a:buFont typeface="Arial" panose="020B0604020202020204" pitchFamily="34" charset="0"/>
              <a:buChar char="•"/>
            </a:pPr>
            <a:r>
              <a:rPr lang="en-US" sz="1600" dirty="0"/>
              <a:t>How Shakespeare presents witchcraft and the supernatural in the play as a whole. </a:t>
            </a:r>
          </a:p>
        </p:txBody>
      </p:sp>
    </p:spTree>
    <p:extLst>
      <p:ext uri="{BB962C8B-B14F-4D97-AF65-F5344CB8AC3E}">
        <p14:creationId xmlns:p14="http://schemas.microsoft.com/office/powerpoint/2010/main" val="238703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3D0164-4D8E-BAB9-AB8D-DFC0584DB5E2}"/>
              </a:ext>
            </a:extLst>
          </p:cNvPr>
          <p:cNvSpPr txBox="1"/>
          <p:nvPr/>
        </p:nvSpPr>
        <p:spPr>
          <a:xfrm>
            <a:off x="760718" y="758758"/>
            <a:ext cx="5335282" cy="707886"/>
          </a:xfrm>
          <a:prstGeom prst="rect">
            <a:avLst/>
          </a:prstGeom>
          <a:solidFill>
            <a:schemeClr val="bg1"/>
          </a:solidFill>
          <a:ln>
            <a:solidFill>
              <a:schemeClr val="tx1"/>
            </a:solidFill>
          </a:ln>
        </p:spPr>
        <p:txBody>
          <a:bodyPr wrap="square" rtlCol="0">
            <a:spAutoFit/>
          </a:bodyPr>
          <a:lstStyle/>
          <a:p>
            <a:r>
              <a:rPr lang="en-US" sz="4000" b="1" dirty="0"/>
              <a:t>How to revise Macbeth?</a:t>
            </a:r>
          </a:p>
        </p:txBody>
      </p:sp>
      <p:sp>
        <p:nvSpPr>
          <p:cNvPr id="4" name="TextBox 3">
            <a:extLst>
              <a:ext uri="{FF2B5EF4-FFF2-40B4-BE49-F238E27FC236}">
                <a16:creationId xmlns:a16="http://schemas.microsoft.com/office/drawing/2014/main" id="{8B88FE82-8AFA-547B-FF24-9A0CA100B9A3}"/>
              </a:ext>
            </a:extLst>
          </p:cNvPr>
          <p:cNvSpPr txBox="1"/>
          <p:nvPr/>
        </p:nvSpPr>
        <p:spPr>
          <a:xfrm>
            <a:off x="1845013" y="2345322"/>
            <a:ext cx="8501974" cy="3139321"/>
          </a:xfrm>
          <a:prstGeom prst="rect">
            <a:avLst/>
          </a:prstGeom>
          <a:noFill/>
        </p:spPr>
        <p:txBody>
          <a:bodyPr wrap="square" rtlCol="0">
            <a:spAutoFit/>
          </a:bodyPr>
          <a:lstStyle/>
          <a:p>
            <a:r>
              <a:rPr lang="en-US" dirty="0"/>
              <a:t>When it comes to the exams you will need to revise the Shakespeare playing you are studying. The following sides are designed to help you with this revision.</a:t>
            </a:r>
          </a:p>
          <a:p>
            <a:endParaRPr lang="en-US" dirty="0"/>
          </a:p>
          <a:p>
            <a:r>
              <a:rPr lang="en-US" dirty="0"/>
              <a:t>It may seem hard but if you follow the advice as we go along with studying Macbeth, it will help you pass the exam.</a:t>
            </a:r>
          </a:p>
          <a:p>
            <a:endParaRPr lang="en-US" dirty="0"/>
          </a:p>
          <a:p>
            <a:r>
              <a:rPr lang="en-US" dirty="0"/>
              <a:t>You need to revise the characters looking at their motivation, how they interact with each other and their impact on the story.</a:t>
            </a:r>
          </a:p>
          <a:p>
            <a:endParaRPr lang="en-US" dirty="0"/>
          </a:p>
          <a:p>
            <a:r>
              <a:rPr lang="en-US" dirty="0"/>
              <a:t>You also need to consider the themes of the play and how certain scenes and characters show this theme throughout the play.</a:t>
            </a:r>
          </a:p>
        </p:txBody>
      </p:sp>
    </p:spTree>
    <p:extLst>
      <p:ext uri="{BB962C8B-B14F-4D97-AF65-F5344CB8AC3E}">
        <p14:creationId xmlns:p14="http://schemas.microsoft.com/office/powerpoint/2010/main" val="329480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B0E3D0-53D2-5662-EEC1-E0DEE9D14633}"/>
              </a:ext>
            </a:extLst>
          </p:cNvPr>
          <p:cNvSpPr txBox="1"/>
          <p:nvPr/>
        </p:nvSpPr>
        <p:spPr>
          <a:xfrm>
            <a:off x="7490297" y="321004"/>
            <a:ext cx="4319081" cy="2308324"/>
          </a:xfrm>
          <a:prstGeom prst="rect">
            <a:avLst/>
          </a:prstGeom>
          <a:noFill/>
          <a:ln>
            <a:solidFill>
              <a:schemeClr val="tx1"/>
            </a:solidFill>
          </a:ln>
        </p:spPr>
        <p:txBody>
          <a:bodyPr wrap="square" rtlCol="0">
            <a:spAutoFit/>
          </a:bodyPr>
          <a:lstStyle/>
          <a:p>
            <a:r>
              <a:rPr lang="en-US" b="1" u="sng" dirty="0"/>
              <a:t>Characters</a:t>
            </a:r>
            <a:r>
              <a:rPr lang="en-US" b="1" dirty="0"/>
              <a:t> in Macbeth you need to revise</a:t>
            </a:r>
            <a:r>
              <a:rPr lang="en-US" dirty="0"/>
              <a:t>:</a:t>
            </a:r>
          </a:p>
          <a:p>
            <a:pPr marL="285750" indent="-285750">
              <a:buFont typeface="Arial" panose="020B0604020202020204" pitchFamily="34" charset="0"/>
              <a:buChar char="•"/>
            </a:pPr>
            <a:r>
              <a:rPr lang="en-US" dirty="0"/>
              <a:t>Macbeth</a:t>
            </a:r>
          </a:p>
          <a:p>
            <a:pPr marL="285750" indent="-285750">
              <a:buFont typeface="Arial" panose="020B0604020202020204" pitchFamily="34" charset="0"/>
              <a:buChar char="•"/>
            </a:pPr>
            <a:r>
              <a:rPr lang="en-US" dirty="0"/>
              <a:t>Lady Macbeth</a:t>
            </a:r>
          </a:p>
          <a:p>
            <a:pPr marL="285750" indent="-285750">
              <a:buFont typeface="Arial" panose="020B0604020202020204" pitchFamily="34" charset="0"/>
              <a:buChar char="•"/>
            </a:pPr>
            <a:r>
              <a:rPr lang="en-US" dirty="0"/>
              <a:t>Banquo</a:t>
            </a:r>
          </a:p>
          <a:p>
            <a:pPr marL="285750" indent="-285750">
              <a:buFont typeface="Arial" panose="020B0604020202020204" pitchFamily="34" charset="0"/>
              <a:buChar char="•"/>
            </a:pPr>
            <a:r>
              <a:rPr lang="en-US" dirty="0"/>
              <a:t>The Witches</a:t>
            </a:r>
          </a:p>
          <a:p>
            <a:pPr marL="285750" indent="-285750">
              <a:buFont typeface="Arial" panose="020B0604020202020204" pitchFamily="34" charset="0"/>
              <a:buChar char="•"/>
            </a:pPr>
            <a:r>
              <a:rPr lang="en-US" dirty="0"/>
              <a:t>Macduff</a:t>
            </a:r>
          </a:p>
          <a:p>
            <a:pPr marL="285750" indent="-285750">
              <a:buFont typeface="Arial" panose="020B0604020202020204" pitchFamily="34" charset="0"/>
              <a:buChar char="•"/>
            </a:pPr>
            <a:r>
              <a:rPr lang="en-US" dirty="0"/>
              <a:t>Lady Macduff</a:t>
            </a:r>
          </a:p>
          <a:p>
            <a:pPr marL="285750" indent="-285750">
              <a:buFont typeface="Arial" panose="020B0604020202020204" pitchFamily="34" charset="0"/>
              <a:buChar char="•"/>
            </a:pPr>
            <a:r>
              <a:rPr lang="en-US" dirty="0"/>
              <a:t>Duncan, Malcolm, Donalbain</a:t>
            </a:r>
          </a:p>
        </p:txBody>
      </p:sp>
      <p:sp>
        <p:nvSpPr>
          <p:cNvPr id="3" name="TextBox 2">
            <a:extLst>
              <a:ext uri="{FF2B5EF4-FFF2-40B4-BE49-F238E27FC236}">
                <a16:creationId xmlns:a16="http://schemas.microsoft.com/office/drawing/2014/main" id="{283E8CCE-54CF-B0F3-A93A-CF7330E57AC2}"/>
              </a:ext>
            </a:extLst>
          </p:cNvPr>
          <p:cNvSpPr txBox="1"/>
          <p:nvPr/>
        </p:nvSpPr>
        <p:spPr>
          <a:xfrm>
            <a:off x="622570" y="428017"/>
            <a:ext cx="2439607" cy="707886"/>
          </a:xfrm>
          <a:prstGeom prst="rect">
            <a:avLst/>
          </a:prstGeom>
          <a:solidFill>
            <a:schemeClr val="bg1"/>
          </a:solidFill>
        </p:spPr>
        <p:txBody>
          <a:bodyPr wrap="square" rtlCol="0">
            <a:spAutoFit/>
          </a:bodyPr>
          <a:lstStyle/>
          <a:p>
            <a:r>
              <a:rPr lang="en-US" sz="4000" dirty="0"/>
              <a:t>Characters</a:t>
            </a:r>
          </a:p>
        </p:txBody>
      </p:sp>
      <p:sp>
        <p:nvSpPr>
          <p:cNvPr id="5" name="TextBox 4">
            <a:extLst>
              <a:ext uri="{FF2B5EF4-FFF2-40B4-BE49-F238E27FC236}">
                <a16:creationId xmlns:a16="http://schemas.microsoft.com/office/drawing/2014/main" id="{BBFF403A-701A-EF55-BBA4-7803F56C73FD}"/>
              </a:ext>
            </a:extLst>
          </p:cNvPr>
          <p:cNvSpPr txBox="1"/>
          <p:nvPr/>
        </p:nvSpPr>
        <p:spPr>
          <a:xfrm>
            <a:off x="7334654" y="5884556"/>
            <a:ext cx="4474724" cy="646331"/>
          </a:xfrm>
          <a:prstGeom prst="rect">
            <a:avLst/>
          </a:prstGeom>
          <a:noFill/>
          <a:ln>
            <a:solidFill>
              <a:schemeClr val="tx1"/>
            </a:solidFill>
          </a:ln>
        </p:spPr>
        <p:txBody>
          <a:bodyPr wrap="square" rtlCol="0">
            <a:spAutoFit/>
          </a:bodyPr>
          <a:lstStyle/>
          <a:p>
            <a:r>
              <a:rPr lang="en-US" i="1" dirty="0"/>
              <a:t>How have different productions presented the character(s) in different ways?</a:t>
            </a:r>
          </a:p>
        </p:txBody>
      </p:sp>
      <p:pic>
        <p:nvPicPr>
          <p:cNvPr id="30" name="Picture 29" descr="A picture containing text&#10;&#10;Description automatically generated">
            <a:extLst>
              <a:ext uri="{FF2B5EF4-FFF2-40B4-BE49-F238E27FC236}">
                <a16:creationId xmlns:a16="http://schemas.microsoft.com/office/drawing/2014/main" id="{25E2C5C2-9FE7-87AC-AA93-7CDD24EBA31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612371" y="2673398"/>
            <a:ext cx="4074931" cy="3167088"/>
          </a:xfrm>
          <a:prstGeom prst="rect">
            <a:avLst/>
          </a:prstGeom>
        </p:spPr>
      </p:pic>
      <p:graphicFrame>
        <p:nvGraphicFramePr>
          <p:cNvPr id="32" name="TextBox 3">
            <a:extLst>
              <a:ext uri="{FF2B5EF4-FFF2-40B4-BE49-F238E27FC236}">
                <a16:creationId xmlns:a16="http://schemas.microsoft.com/office/drawing/2014/main" id="{189DA4E2-9A5C-938C-2A60-25167566637A}"/>
              </a:ext>
            </a:extLst>
          </p:cNvPr>
          <p:cNvGraphicFramePr/>
          <p:nvPr>
            <p:extLst>
              <p:ext uri="{D42A27DB-BD31-4B8C-83A1-F6EECF244321}">
                <p14:modId xmlns:p14="http://schemas.microsoft.com/office/powerpoint/2010/main" val="165992246"/>
              </p:ext>
            </p:extLst>
          </p:nvPr>
        </p:nvGraphicFramePr>
        <p:xfrm>
          <a:off x="504698" y="1406407"/>
          <a:ext cx="6517532" cy="48013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49814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medium confidence">
            <a:extLst>
              <a:ext uri="{FF2B5EF4-FFF2-40B4-BE49-F238E27FC236}">
                <a16:creationId xmlns:a16="http://schemas.microsoft.com/office/drawing/2014/main" id="{664808C9-8FE7-C8CA-A59E-D48B181842E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854970" y="2826816"/>
            <a:ext cx="3109837" cy="2941232"/>
          </a:xfrm>
          <a:prstGeom prst="rect">
            <a:avLst/>
          </a:prstGeom>
        </p:spPr>
      </p:pic>
      <p:graphicFrame>
        <p:nvGraphicFramePr>
          <p:cNvPr id="3" name="TextBox 3">
            <a:extLst>
              <a:ext uri="{FF2B5EF4-FFF2-40B4-BE49-F238E27FC236}">
                <a16:creationId xmlns:a16="http://schemas.microsoft.com/office/drawing/2014/main" id="{6F0ABC34-3B38-2391-7E7E-27F8FA823F62}"/>
              </a:ext>
            </a:extLst>
          </p:cNvPr>
          <p:cNvGraphicFramePr/>
          <p:nvPr>
            <p:extLst>
              <p:ext uri="{D42A27DB-BD31-4B8C-83A1-F6EECF244321}">
                <p14:modId xmlns:p14="http://schemas.microsoft.com/office/powerpoint/2010/main" val="2693479666"/>
              </p:ext>
            </p:extLst>
          </p:nvPr>
        </p:nvGraphicFramePr>
        <p:xfrm>
          <a:off x="504698" y="1406407"/>
          <a:ext cx="6517532" cy="48013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70640712-6A38-47B6-E2E5-802E29113856}"/>
              </a:ext>
            </a:extLst>
          </p:cNvPr>
          <p:cNvSpPr txBox="1"/>
          <p:nvPr/>
        </p:nvSpPr>
        <p:spPr>
          <a:xfrm>
            <a:off x="622570" y="428017"/>
            <a:ext cx="1867711" cy="707886"/>
          </a:xfrm>
          <a:prstGeom prst="rect">
            <a:avLst/>
          </a:prstGeom>
          <a:solidFill>
            <a:schemeClr val="bg1"/>
          </a:solidFill>
        </p:spPr>
        <p:txBody>
          <a:bodyPr wrap="square" rtlCol="0">
            <a:spAutoFit/>
          </a:bodyPr>
          <a:lstStyle/>
          <a:p>
            <a:r>
              <a:rPr lang="en-US" sz="4000" dirty="0"/>
              <a:t>Themes</a:t>
            </a:r>
          </a:p>
        </p:txBody>
      </p:sp>
      <p:sp>
        <p:nvSpPr>
          <p:cNvPr id="8" name="TextBox 7">
            <a:extLst>
              <a:ext uri="{FF2B5EF4-FFF2-40B4-BE49-F238E27FC236}">
                <a16:creationId xmlns:a16="http://schemas.microsoft.com/office/drawing/2014/main" id="{07711551-720B-5893-F12D-DB5465532851}"/>
              </a:ext>
            </a:extLst>
          </p:cNvPr>
          <p:cNvSpPr txBox="1"/>
          <p:nvPr/>
        </p:nvSpPr>
        <p:spPr>
          <a:xfrm>
            <a:off x="7250349" y="252245"/>
            <a:ext cx="4319081" cy="2308324"/>
          </a:xfrm>
          <a:prstGeom prst="rect">
            <a:avLst/>
          </a:prstGeom>
          <a:noFill/>
          <a:ln>
            <a:solidFill>
              <a:schemeClr val="tx1"/>
            </a:solidFill>
          </a:ln>
        </p:spPr>
        <p:txBody>
          <a:bodyPr wrap="square" rtlCol="0">
            <a:spAutoFit/>
          </a:bodyPr>
          <a:lstStyle/>
          <a:p>
            <a:r>
              <a:rPr lang="en-US" b="1" u="sng" dirty="0"/>
              <a:t>Themes</a:t>
            </a:r>
            <a:r>
              <a:rPr lang="en-US" b="1" dirty="0"/>
              <a:t> in Macbeth you need to revise</a:t>
            </a:r>
            <a:r>
              <a:rPr lang="en-US" dirty="0"/>
              <a:t>:</a:t>
            </a:r>
          </a:p>
          <a:p>
            <a:pPr marL="285750" indent="-285750">
              <a:buFont typeface="Arial" panose="020B0604020202020204" pitchFamily="34" charset="0"/>
              <a:buChar char="•"/>
            </a:pPr>
            <a:r>
              <a:rPr lang="en-US" dirty="0"/>
              <a:t>Ambition</a:t>
            </a:r>
          </a:p>
          <a:p>
            <a:pPr marL="285750" indent="-285750">
              <a:buFont typeface="Arial" panose="020B0604020202020204" pitchFamily="34" charset="0"/>
              <a:buChar char="•"/>
            </a:pPr>
            <a:r>
              <a:rPr lang="en-US" dirty="0"/>
              <a:t>Supernatural/Witchcraft</a:t>
            </a:r>
          </a:p>
          <a:p>
            <a:pPr marL="285750" indent="-285750">
              <a:buFont typeface="Arial" panose="020B0604020202020204" pitchFamily="34" charset="0"/>
              <a:buChar char="•"/>
            </a:pPr>
            <a:r>
              <a:rPr lang="en-US" dirty="0"/>
              <a:t>Leadership/Kingship/Tyranny</a:t>
            </a:r>
          </a:p>
          <a:p>
            <a:pPr marL="285750" indent="-285750">
              <a:buFont typeface="Arial" panose="020B0604020202020204" pitchFamily="34" charset="0"/>
              <a:buChar char="•"/>
            </a:pPr>
            <a:r>
              <a:rPr lang="en-US" dirty="0"/>
              <a:t>Masculinity</a:t>
            </a:r>
          </a:p>
          <a:p>
            <a:pPr marL="285750" indent="-285750">
              <a:buFont typeface="Arial" panose="020B0604020202020204" pitchFamily="34" charset="0"/>
              <a:buChar char="•"/>
            </a:pPr>
            <a:r>
              <a:rPr lang="en-US" dirty="0"/>
              <a:t>Femininity</a:t>
            </a:r>
          </a:p>
          <a:p>
            <a:pPr marL="285750" indent="-285750">
              <a:buFont typeface="Arial" panose="020B0604020202020204" pitchFamily="34" charset="0"/>
              <a:buChar char="•"/>
            </a:pPr>
            <a:r>
              <a:rPr lang="en-US" dirty="0"/>
              <a:t>Guilt</a:t>
            </a:r>
          </a:p>
          <a:p>
            <a:pPr marL="285750" indent="-285750">
              <a:buFont typeface="Arial" panose="020B0604020202020204" pitchFamily="34" charset="0"/>
              <a:buChar char="•"/>
            </a:pPr>
            <a:r>
              <a:rPr lang="en-US" dirty="0"/>
              <a:t>Bravery/Courage</a:t>
            </a:r>
          </a:p>
        </p:txBody>
      </p:sp>
      <p:sp>
        <p:nvSpPr>
          <p:cNvPr id="9" name="TextBox 8">
            <a:extLst>
              <a:ext uri="{FF2B5EF4-FFF2-40B4-BE49-F238E27FC236}">
                <a16:creationId xmlns:a16="http://schemas.microsoft.com/office/drawing/2014/main" id="{2B194F3B-3513-D54B-351D-0629B719942A}"/>
              </a:ext>
            </a:extLst>
          </p:cNvPr>
          <p:cNvSpPr txBox="1"/>
          <p:nvPr/>
        </p:nvSpPr>
        <p:spPr>
          <a:xfrm>
            <a:off x="7412475" y="6034295"/>
            <a:ext cx="4474724" cy="646331"/>
          </a:xfrm>
          <a:prstGeom prst="rect">
            <a:avLst/>
          </a:prstGeom>
          <a:noFill/>
          <a:ln>
            <a:solidFill>
              <a:schemeClr val="tx1"/>
            </a:solidFill>
          </a:ln>
        </p:spPr>
        <p:txBody>
          <a:bodyPr wrap="square" rtlCol="0">
            <a:spAutoFit/>
          </a:bodyPr>
          <a:lstStyle/>
          <a:p>
            <a:r>
              <a:rPr lang="en-US" i="1" dirty="0"/>
              <a:t>Which do you think is the most important theme? Why?</a:t>
            </a:r>
          </a:p>
        </p:txBody>
      </p:sp>
    </p:spTree>
    <p:extLst>
      <p:ext uri="{BB962C8B-B14F-4D97-AF65-F5344CB8AC3E}">
        <p14:creationId xmlns:p14="http://schemas.microsoft.com/office/powerpoint/2010/main" val="366602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93E5CE97-C1B3-D978-DF40-EECCA4DD42EA}"/>
              </a:ext>
            </a:extLst>
          </p:cNvPr>
          <p:cNvPicPr>
            <a:picLocks noChangeAspect="1"/>
          </p:cNvPicPr>
          <p:nvPr/>
        </p:nvPicPr>
        <p:blipFill>
          <a:blip r:embed="rId2"/>
          <a:stretch>
            <a:fillRect/>
          </a:stretch>
        </p:blipFill>
        <p:spPr>
          <a:xfrm>
            <a:off x="5844585" y="0"/>
            <a:ext cx="5690381" cy="6831110"/>
          </a:xfrm>
          <a:prstGeom prst="rect">
            <a:avLst/>
          </a:prstGeom>
        </p:spPr>
      </p:pic>
      <p:sp>
        <p:nvSpPr>
          <p:cNvPr id="4" name="TextBox 3">
            <a:extLst>
              <a:ext uri="{FF2B5EF4-FFF2-40B4-BE49-F238E27FC236}">
                <a16:creationId xmlns:a16="http://schemas.microsoft.com/office/drawing/2014/main" id="{418F3F95-38E1-E100-C7A4-CE8E8B9CF5B2}"/>
              </a:ext>
            </a:extLst>
          </p:cNvPr>
          <p:cNvSpPr txBox="1"/>
          <p:nvPr/>
        </p:nvSpPr>
        <p:spPr>
          <a:xfrm>
            <a:off x="1116419" y="659219"/>
            <a:ext cx="3700130" cy="5355312"/>
          </a:xfrm>
          <a:prstGeom prst="rect">
            <a:avLst/>
          </a:prstGeom>
          <a:noFill/>
        </p:spPr>
        <p:txBody>
          <a:bodyPr wrap="square" rtlCol="0">
            <a:spAutoFit/>
          </a:bodyPr>
          <a:lstStyle/>
          <a:p>
            <a:r>
              <a:rPr lang="en-US" dirty="0"/>
              <a:t>This is an example of an exam question.</a:t>
            </a:r>
          </a:p>
          <a:p>
            <a:endParaRPr lang="en-US" dirty="0"/>
          </a:p>
          <a:p>
            <a:r>
              <a:rPr lang="en-US" dirty="0"/>
              <a:t>Yours may not look exactly like this as we do a different board but it will be very similar and the advice still works!!</a:t>
            </a:r>
          </a:p>
          <a:p>
            <a:endParaRPr lang="en-US" dirty="0"/>
          </a:p>
          <a:p>
            <a:r>
              <a:rPr lang="en-US" dirty="0"/>
              <a:t>You will be given the extract and the question.</a:t>
            </a:r>
          </a:p>
          <a:p>
            <a:endParaRPr lang="en-US" dirty="0"/>
          </a:p>
          <a:p>
            <a:r>
              <a:rPr lang="en-US" dirty="0"/>
              <a:t>The question will be based around a theme or a character.</a:t>
            </a:r>
          </a:p>
          <a:p>
            <a:endParaRPr lang="en-US" dirty="0"/>
          </a:p>
          <a:p>
            <a:r>
              <a:rPr lang="en-US" dirty="0"/>
              <a:t>The question will ask you to give your opinion.</a:t>
            </a:r>
          </a:p>
          <a:p>
            <a:endParaRPr lang="en-US" dirty="0"/>
          </a:p>
          <a:p>
            <a:r>
              <a:rPr lang="en-US" dirty="0"/>
              <a:t>And – you must refer to the extract and the whole play!</a:t>
            </a:r>
          </a:p>
        </p:txBody>
      </p:sp>
    </p:spTree>
    <p:extLst>
      <p:ext uri="{BB962C8B-B14F-4D97-AF65-F5344CB8AC3E}">
        <p14:creationId xmlns:p14="http://schemas.microsoft.com/office/powerpoint/2010/main" val="273562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B574C5-48D0-208D-8985-FEFDF5913876}"/>
              </a:ext>
            </a:extLst>
          </p:cNvPr>
          <p:cNvSpPr txBox="1"/>
          <p:nvPr/>
        </p:nvSpPr>
        <p:spPr>
          <a:xfrm>
            <a:off x="696000" y="289891"/>
            <a:ext cx="3031713" cy="465125"/>
          </a:xfrm>
          <a:prstGeom prst="rect">
            <a:avLst/>
          </a:prstGeom>
          <a:solidFill>
            <a:schemeClr val="bg1"/>
          </a:solidFill>
          <a:ln>
            <a:solidFill>
              <a:schemeClr val="tx1"/>
            </a:solidFill>
          </a:ln>
        </p:spPr>
        <p:txBody>
          <a:bodyPr wrap="square" rtlCol="0">
            <a:spAutoFit/>
          </a:bodyPr>
          <a:lstStyle/>
          <a:p>
            <a:r>
              <a:rPr lang="en-US" sz="2400" b="1" dirty="0"/>
              <a:t>How it will be marked </a:t>
            </a:r>
          </a:p>
        </p:txBody>
      </p:sp>
      <p:graphicFrame>
        <p:nvGraphicFramePr>
          <p:cNvPr id="4" name="Table 4">
            <a:extLst>
              <a:ext uri="{FF2B5EF4-FFF2-40B4-BE49-F238E27FC236}">
                <a16:creationId xmlns:a16="http://schemas.microsoft.com/office/drawing/2014/main" id="{0BCAA08A-8459-31E2-16E5-D8E7EE024766}"/>
              </a:ext>
            </a:extLst>
          </p:cNvPr>
          <p:cNvGraphicFramePr>
            <a:graphicFrameLocks noGrp="1"/>
          </p:cNvGraphicFramePr>
          <p:nvPr>
            <p:extLst>
              <p:ext uri="{D42A27DB-BD31-4B8C-83A1-F6EECF244321}">
                <p14:modId xmlns:p14="http://schemas.microsoft.com/office/powerpoint/2010/main" val="2331719302"/>
              </p:ext>
            </p:extLst>
          </p:nvPr>
        </p:nvGraphicFramePr>
        <p:xfrm>
          <a:off x="696000" y="893749"/>
          <a:ext cx="10800000" cy="5674360"/>
        </p:xfrm>
        <a:graphic>
          <a:graphicData uri="http://schemas.openxmlformats.org/drawingml/2006/table">
            <a:tbl>
              <a:tblPr firstRow="1" bandRow="1">
                <a:tableStyleId>{22838BEF-8BB2-4498-84A7-C5851F593DF1}</a:tableStyleId>
              </a:tblPr>
              <a:tblGrid>
                <a:gridCol w="1759825">
                  <a:extLst>
                    <a:ext uri="{9D8B030D-6E8A-4147-A177-3AD203B41FA5}">
                      <a16:colId xmlns:a16="http://schemas.microsoft.com/office/drawing/2014/main" val="1801193995"/>
                    </a:ext>
                  </a:extLst>
                </a:gridCol>
                <a:gridCol w="3181230">
                  <a:extLst>
                    <a:ext uri="{9D8B030D-6E8A-4147-A177-3AD203B41FA5}">
                      <a16:colId xmlns:a16="http://schemas.microsoft.com/office/drawing/2014/main" val="105142991"/>
                    </a:ext>
                  </a:extLst>
                </a:gridCol>
                <a:gridCol w="5858945">
                  <a:extLst>
                    <a:ext uri="{9D8B030D-6E8A-4147-A177-3AD203B41FA5}">
                      <a16:colId xmlns:a16="http://schemas.microsoft.com/office/drawing/2014/main" val="1176102528"/>
                    </a:ext>
                  </a:extLst>
                </a:gridCol>
              </a:tblGrid>
              <a:tr h="370840">
                <a:tc>
                  <a:txBody>
                    <a:bodyPr/>
                    <a:lstStyle/>
                    <a:p>
                      <a:pPr algn="ctr"/>
                      <a:r>
                        <a:rPr lang="en-US" sz="1300" dirty="0"/>
                        <a:t>Marks</a:t>
                      </a:r>
                    </a:p>
                  </a:txBody>
                  <a:tcPr/>
                </a:tc>
                <a:tc>
                  <a:txBody>
                    <a:bodyPr/>
                    <a:lstStyle/>
                    <a:p>
                      <a:pPr algn="ctr"/>
                      <a:r>
                        <a:rPr lang="en-US" sz="1300" dirty="0"/>
                        <a:t>Area of assessment</a:t>
                      </a:r>
                    </a:p>
                  </a:txBody>
                  <a:tcPr/>
                </a:tc>
                <a:tc>
                  <a:txBody>
                    <a:bodyPr/>
                    <a:lstStyle/>
                    <a:p>
                      <a:pPr algn="ctr"/>
                      <a:r>
                        <a:rPr lang="en-US" sz="1300" dirty="0"/>
                        <a:t>What this means</a:t>
                      </a:r>
                    </a:p>
                  </a:txBody>
                  <a:tcPr/>
                </a:tc>
                <a:extLst>
                  <a:ext uri="{0D108BD9-81ED-4DB2-BD59-A6C34878D82A}">
                    <a16:rowId xmlns:a16="http://schemas.microsoft.com/office/drawing/2014/main" val="582345252"/>
                  </a:ext>
                </a:extLst>
              </a:tr>
              <a:tr h="370840">
                <a:tc>
                  <a:txBody>
                    <a:bodyPr/>
                    <a:lstStyle/>
                    <a:p>
                      <a:r>
                        <a:rPr lang="en-US" sz="1300" dirty="0"/>
                        <a:t>26 - 30</a:t>
                      </a:r>
                    </a:p>
                  </a:txBody>
                  <a:tcPr/>
                </a:tc>
                <a:tc>
                  <a:txBody>
                    <a:bodyPr/>
                    <a:lstStyle/>
                    <a:p>
                      <a:r>
                        <a:rPr lang="en-US" sz="1300" dirty="0"/>
                        <a:t>Conceptual Critique</a:t>
                      </a:r>
                    </a:p>
                  </a:txBody>
                  <a:tcPr/>
                </a:tc>
                <a:tc>
                  <a:txBody>
                    <a:bodyPr/>
                    <a:lstStyle/>
                    <a:p>
                      <a:r>
                        <a:rPr lang="en-US" sz="1300" dirty="0"/>
                        <a:t>- Convincing, critical, conceptual argument that drives response to task and text. (Detailed response that explores all ideas and concepts with evaluation based on reasoned arguments).</a:t>
                      </a:r>
                    </a:p>
                    <a:p>
                      <a:r>
                        <a:rPr lang="en-US" sz="1300" dirty="0"/>
                        <a:t>- Analytical approach – precise references to illustrate argument</a:t>
                      </a:r>
                    </a:p>
                  </a:txBody>
                  <a:tcPr/>
                </a:tc>
                <a:extLst>
                  <a:ext uri="{0D108BD9-81ED-4DB2-BD59-A6C34878D82A}">
                    <a16:rowId xmlns:a16="http://schemas.microsoft.com/office/drawing/2014/main" val="3732471339"/>
                  </a:ext>
                </a:extLst>
              </a:tr>
              <a:tr h="370840">
                <a:tc>
                  <a:txBody>
                    <a:bodyPr/>
                    <a:lstStyle/>
                    <a:p>
                      <a:r>
                        <a:rPr lang="en-US" sz="1300" dirty="0"/>
                        <a:t>21 - 25</a:t>
                      </a:r>
                    </a:p>
                  </a:txBody>
                  <a:tcPr/>
                </a:tc>
                <a:tc>
                  <a:txBody>
                    <a:bodyPr/>
                    <a:lstStyle/>
                    <a:p>
                      <a:r>
                        <a:rPr lang="en-US" sz="1300" dirty="0"/>
                        <a:t>Developed/balance analysis</a:t>
                      </a:r>
                    </a:p>
                  </a:txBody>
                  <a:tcPr/>
                </a:tc>
                <a:tc>
                  <a:txBody>
                    <a:bodyPr/>
                    <a:lstStyle/>
                    <a:p>
                      <a:r>
                        <a:rPr lang="en-US" sz="1300" dirty="0"/>
                        <a:t>- Consider different points of view/meanings/readings.</a:t>
                      </a:r>
                    </a:p>
                    <a:p>
                      <a:r>
                        <a:rPr lang="en-US" sz="1300" dirty="0"/>
                        <a:t>- Develop ideas by linking to whole text/context/other references.</a:t>
                      </a:r>
                    </a:p>
                    <a:p>
                      <a:r>
                        <a:rPr lang="en-US" sz="1300" dirty="0"/>
                        <a:t>- Offer tentative theories.</a:t>
                      </a:r>
                    </a:p>
                  </a:txBody>
                  <a:tcPr/>
                </a:tc>
                <a:extLst>
                  <a:ext uri="{0D108BD9-81ED-4DB2-BD59-A6C34878D82A}">
                    <a16:rowId xmlns:a16="http://schemas.microsoft.com/office/drawing/2014/main" val="1174297238"/>
                  </a:ext>
                </a:extLst>
              </a:tr>
              <a:tr h="370840">
                <a:tc>
                  <a:txBody>
                    <a:bodyPr/>
                    <a:lstStyle/>
                    <a:p>
                      <a:r>
                        <a:rPr lang="en-US" sz="1300" dirty="0"/>
                        <a:t>16 - 20</a:t>
                      </a:r>
                    </a:p>
                  </a:txBody>
                  <a:tcPr/>
                </a:tc>
                <a:tc>
                  <a:txBody>
                    <a:bodyPr/>
                    <a:lstStyle/>
                    <a:p>
                      <a:r>
                        <a:rPr lang="en-US" sz="1300" dirty="0"/>
                        <a:t>Exploration of text as a construct/writer’s purpose</a:t>
                      </a:r>
                    </a:p>
                  </a:txBody>
                  <a:tcPr/>
                </a:tc>
                <a:tc>
                  <a:txBody>
                    <a:bodyPr/>
                    <a:lstStyle/>
                    <a:p>
                      <a:r>
                        <a:rPr lang="en-US" sz="1300" dirty="0"/>
                        <a:t>- Understand task and text and write a sustained response.</a:t>
                      </a:r>
                    </a:p>
                    <a:p>
                      <a:r>
                        <a:rPr lang="en-US" sz="1300" dirty="0"/>
                        <a:t>- Explain effect of writer’s choice.</a:t>
                      </a:r>
                    </a:p>
                    <a:p>
                      <a:r>
                        <a:rPr lang="en-US" sz="1300" dirty="0"/>
                        <a:t>- Use references effectively to support their point. (Quotes)</a:t>
                      </a:r>
                    </a:p>
                    <a:p>
                      <a:r>
                        <a:rPr lang="en-US" sz="1300" dirty="0"/>
                        <a:t>- Show relative understanding of context.</a:t>
                      </a:r>
                    </a:p>
                    <a:p>
                      <a:r>
                        <a:rPr lang="en-US" sz="1300" dirty="0"/>
                        <a:t>- Understand themes/ideas not specifically stated.</a:t>
                      </a:r>
                    </a:p>
                  </a:txBody>
                  <a:tcPr/>
                </a:tc>
                <a:extLst>
                  <a:ext uri="{0D108BD9-81ED-4DB2-BD59-A6C34878D82A}">
                    <a16:rowId xmlns:a16="http://schemas.microsoft.com/office/drawing/2014/main" val="2007805161"/>
                  </a:ext>
                </a:extLst>
              </a:tr>
              <a:tr h="370840">
                <a:tc>
                  <a:txBody>
                    <a:bodyPr/>
                    <a:lstStyle/>
                    <a:p>
                      <a:r>
                        <a:rPr lang="en-US" sz="1300" dirty="0"/>
                        <a:t>11 - 15</a:t>
                      </a:r>
                    </a:p>
                  </a:txBody>
                  <a:tcPr/>
                </a:tc>
                <a:tc>
                  <a:txBody>
                    <a:bodyPr/>
                    <a:lstStyle/>
                    <a:p>
                      <a:r>
                        <a:rPr lang="en-US" sz="1300" dirty="0"/>
                        <a:t>Reasoned explanation</a:t>
                      </a:r>
                    </a:p>
                  </a:txBody>
                  <a:tcPr/>
                </a:tc>
                <a:tc>
                  <a:txBody>
                    <a:bodyPr/>
                    <a:lstStyle/>
                    <a:p>
                      <a:r>
                        <a:rPr lang="en-US" sz="1300" dirty="0"/>
                        <a:t>- Make relevant points about task and the whole text.</a:t>
                      </a:r>
                    </a:p>
                    <a:p>
                      <a:r>
                        <a:rPr lang="en-US" sz="1300" dirty="0"/>
                        <a:t>- Focus of content of the text rather than the construction of it.</a:t>
                      </a:r>
                    </a:p>
                    <a:p>
                      <a:r>
                        <a:rPr lang="en-US" sz="1300" dirty="0"/>
                        <a:t>- Explain what you think and why.</a:t>
                      </a:r>
                    </a:p>
                    <a:p>
                      <a:r>
                        <a:rPr lang="en-US" sz="1300" dirty="0"/>
                        <a:t>- Use references to support ideas. (Quotes)</a:t>
                      </a:r>
                    </a:p>
                    <a:p>
                      <a:r>
                        <a:rPr lang="en-US" sz="1300" dirty="0"/>
                        <a:t>- Identify more than one method used by the writer.</a:t>
                      </a:r>
                    </a:p>
                    <a:p>
                      <a:r>
                        <a:rPr lang="en-US" sz="1300" dirty="0"/>
                        <a:t>- Are aware of themes and ideas.</a:t>
                      </a:r>
                    </a:p>
                  </a:txBody>
                  <a:tcPr/>
                </a:tc>
                <a:extLst>
                  <a:ext uri="{0D108BD9-81ED-4DB2-BD59-A6C34878D82A}">
                    <a16:rowId xmlns:a16="http://schemas.microsoft.com/office/drawing/2014/main" val="2353393884"/>
                  </a:ext>
                </a:extLst>
              </a:tr>
              <a:tr h="370840">
                <a:tc>
                  <a:txBody>
                    <a:bodyPr/>
                    <a:lstStyle/>
                    <a:p>
                      <a:r>
                        <a:rPr lang="en-US" sz="1300" dirty="0"/>
                        <a:t>6 - 10</a:t>
                      </a:r>
                    </a:p>
                  </a:txBody>
                  <a:tcPr/>
                </a:tc>
                <a:tc>
                  <a:txBody>
                    <a:bodyPr/>
                    <a:lstStyle/>
                    <a:p>
                      <a:r>
                        <a:rPr lang="en-US" sz="1300" dirty="0"/>
                        <a:t>Supported understanding</a:t>
                      </a:r>
                    </a:p>
                  </a:txBody>
                  <a:tcPr/>
                </a:tc>
                <a:tc>
                  <a:txBody>
                    <a:bodyPr/>
                    <a:lstStyle/>
                    <a:p>
                      <a:r>
                        <a:rPr lang="en-US" sz="1300" dirty="0"/>
                        <a:t>- Attempts to have a clear opinion/point of view.</a:t>
                      </a:r>
                    </a:p>
                    <a:p>
                      <a:r>
                        <a:rPr lang="en-US" sz="1300" dirty="0"/>
                        <a:t>- Attempts to use evidence.</a:t>
                      </a:r>
                    </a:p>
                    <a:p>
                      <a:r>
                        <a:rPr lang="en-US" sz="1300" dirty="0"/>
                        <a:t>- Begins to be aware of writer/deliberate effects (e.g. mood)</a:t>
                      </a:r>
                    </a:p>
                  </a:txBody>
                  <a:tcPr/>
                </a:tc>
                <a:extLst>
                  <a:ext uri="{0D108BD9-81ED-4DB2-BD59-A6C34878D82A}">
                    <a16:rowId xmlns:a16="http://schemas.microsoft.com/office/drawing/2014/main" val="57123554"/>
                  </a:ext>
                </a:extLst>
              </a:tr>
              <a:tr h="370840">
                <a:tc>
                  <a:txBody>
                    <a:bodyPr/>
                    <a:lstStyle/>
                    <a:p>
                      <a:r>
                        <a:rPr lang="en-US" sz="1300" dirty="0"/>
                        <a:t>1 - 5</a:t>
                      </a:r>
                    </a:p>
                  </a:txBody>
                  <a:tcPr/>
                </a:tc>
                <a:tc>
                  <a:txBody>
                    <a:bodyPr/>
                    <a:lstStyle/>
                    <a:p>
                      <a:r>
                        <a:rPr lang="en-US" sz="1300" dirty="0"/>
                        <a:t>Narrative description</a:t>
                      </a:r>
                    </a:p>
                  </a:txBody>
                  <a:tcPr/>
                </a:tc>
                <a:tc>
                  <a:txBody>
                    <a:bodyPr/>
                    <a:lstStyle/>
                    <a:p>
                      <a:r>
                        <a:rPr lang="en-US" sz="1300" dirty="0"/>
                        <a:t>- Tell the story/what happens in the text.</a:t>
                      </a:r>
                    </a:p>
                    <a:p>
                      <a:r>
                        <a:rPr lang="en-US" sz="1300" dirty="0"/>
                        <a:t>- Make some reference to the text.</a:t>
                      </a:r>
                    </a:p>
                    <a:p>
                      <a:r>
                        <a:rPr lang="en-US" sz="1300" dirty="0"/>
                        <a:t>- Focus on narrative/plot.</a:t>
                      </a:r>
                    </a:p>
                  </a:txBody>
                  <a:tcPr/>
                </a:tc>
                <a:extLst>
                  <a:ext uri="{0D108BD9-81ED-4DB2-BD59-A6C34878D82A}">
                    <a16:rowId xmlns:a16="http://schemas.microsoft.com/office/drawing/2014/main" val="2555527688"/>
                  </a:ext>
                </a:extLst>
              </a:tr>
            </a:tbl>
          </a:graphicData>
        </a:graphic>
      </p:graphicFrame>
      <p:sp>
        <p:nvSpPr>
          <p:cNvPr id="5" name="TextBox 4">
            <a:extLst>
              <a:ext uri="{FF2B5EF4-FFF2-40B4-BE49-F238E27FC236}">
                <a16:creationId xmlns:a16="http://schemas.microsoft.com/office/drawing/2014/main" id="{E35D4E76-CA93-DDCF-07E8-89D39CF6C408}"/>
              </a:ext>
            </a:extLst>
          </p:cNvPr>
          <p:cNvSpPr txBox="1"/>
          <p:nvPr/>
        </p:nvSpPr>
        <p:spPr>
          <a:xfrm>
            <a:off x="5284383" y="362717"/>
            <a:ext cx="4550734" cy="307777"/>
          </a:xfrm>
          <a:prstGeom prst="rect">
            <a:avLst/>
          </a:prstGeom>
          <a:solidFill>
            <a:schemeClr val="accent6">
              <a:lumMod val="60000"/>
              <a:lumOff val="40000"/>
            </a:schemeClr>
          </a:solidFill>
        </p:spPr>
        <p:txBody>
          <a:bodyPr wrap="square" rtlCol="0">
            <a:spAutoFit/>
          </a:bodyPr>
          <a:lstStyle/>
          <a:p>
            <a:r>
              <a:rPr lang="en-US" sz="1400" dirty="0"/>
              <a:t>It will be marked out of 30 with 4 additional marks for SPAG</a:t>
            </a:r>
          </a:p>
        </p:txBody>
      </p:sp>
    </p:spTree>
    <p:extLst>
      <p:ext uri="{BB962C8B-B14F-4D97-AF65-F5344CB8AC3E}">
        <p14:creationId xmlns:p14="http://schemas.microsoft.com/office/powerpoint/2010/main" val="555594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78832E-A417-A99E-3B0D-06442C8B785E}"/>
              </a:ext>
            </a:extLst>
          </p:cNvPr>
          <p:cNvSpPr txBox="1"/>
          <p:nvPr/>
        </p:nvSpPr>
        <p:spPr>
          <a:xfrm>
            <a:off x="647455" y="566241"/>
            <a:ext cx="4591456" cy="707886"/>
          </a:xfrm>
          <a:prstGeom prst="rect">
            <a:avLst/>
          </a:prstGeom>
          <a:solidFill>
            <a:schemeClr val="bg1"/>
          </a:solidFill>
        </p:spPr>
        <p:txBody>
          <a:bodyPr wrap="square" rtlCol="0">
            <a:spAutoFit/>
          </a:bodyPr>
          <a:lstStyle/>
          <a:p>
            <a:r>
              <a:rPr lang="en-US" sz="4000" dirty="0"/>
              <a:t>Examples of answers</a:t>
            </a:r>
          </a:p>
        </p:txBody>
      </p:sp>
      <p:sp>
        <p:nvSpPr>
          <p:cNvPr id="3" name="TextBox 2">
            <a:extLst>
              <a:ext uri="{FF2B5EF4-FFF2-40B4-BE49-F238E27FC236}">
                <a16:creationId xmlns:a16="http://schemas.microsoft.com/office/drawing/2014/main" id="{0B9E1435-EDED-7DA9-88AB-056BBD8E6FA5}"/>
              </a:ext>
            </a:extLst>
          </p:cNvPr>
          <p:cNvSpPr txBox="1"/>
          <p:nvPr/>
        </p:nvSpPr>
        <p:spPr>
          <a:xfrm>
            <a:off x="647455" y="1916440"/>
            <a:ext cx="10442302" cy="923330"/>
          </a:xfrm>
          <a:prstGeom prst="rect">
            <a:avLst/>
          </a:prstGeom>
          <a:noFill/>
          <a:ln>
            <a:solidFill>
              <a:schemeClr val="tx1"/>
            </a:solidFill>
          </a:ln>
        </p:spPr>
        <p:txBody>
          <a:bodyPr wrap="square" rtlCol="0">
            <a:spAutoFit/>
          </a:bodyPr>
          <a:lstStyle/>
          <a:p>
            <a:r>
              <a:rPr lang="en-US" dirty="0"/>
              <a:t>This would be an example of an answer in the </a:t>
            </a:r>
            <a:r>
              <a:rPr lang="en-US" dirty="0">
                <a:highlight>
                  <a:srgbClr val="FFFF00"/>
                </a:highlight>
              </a:rPr>
              <a:t>16 – 20 mark range</a:t>
            </a:r>
            <a:r>
              <a:rPr lang="en-US" dirty="0"/>
              <a:t>. It is in response to the question on slide 5:</a:t>
            </a:r>
          </a:p>
          <a:p>
            <a:endParaRPr lang="en-US" dirty="0"/>
          </a:p>
          <a:p>
            <a:r>
              <a:rPr lang="en-US" i="1" dirty="0"/>
              <a:t>Starting with this speech, explain how far you think Shakespeare presents Lady Macbeth as a powerful woman.</a:t>
            </a:r>
          </a:p>
        </p:txBody>
      </p:sp>
      <p:sp>
        <p:nvSpPr>
          <p:cNvPr id="4" name="TextBox 3">
            <a:extLst>
              <a:ext uri="{FF2B5EF4-FFF2-40B4-BE49-F238E27FC236}">
                <a16:creationId xmlns:a16="http://schemas.microsoft.com/office/drawing/2014/main" id="{7AAB5B4A-A7D0-A107-EB14-66720D0F6198}"/>
              </a:ext>
            </a:extLst>
          </p:cNvPr>
          <p:cNvSpPr txBox="1"/>
          <p:nvPr/>
        </p:nvSpPr>
        <p:spPr>
          <a:xfrm>
            <a:off x="647455" y="3413051"/>
            <a:ext cx="10442302" cy="2308324"/>
          </a:xfrm>
          <a:prstGeom prst="rect">
            <a:avLst/>
          </a:prstGeom>
          <a:noFill/>
          <a:ln>
            <a:solidFill>
              <a:schemeClr val="tx1"/>
            </a:solidFill>
          </a:ln>
        </p:spPr>
        <p:txBody>
          <a:bodyPr wrap="square" rtlCol="0">
            <a:spAutoFit/>
          </a:bodyPr>
          <a:lstStyle/>
          <a:p>
            <a:r>
              <a:rPr lang="en-US" dirty="0"/>
              <a:t>Lady Macbeth describes Duncan’s entrance as ‘fatal’ straight after hearing he will be coming to her castle, which shows power because she is capable of making instant decisions. Lady Macbeth’s language in this extract suggests that she is calling for power from evil spirits to help give her strength to carry out the murder of Duncan. She wants to get rid of feminine side: ‘come to my woman’s breasts and take my milk for gall’. It is as if she thinks that she will only be able to carry out the act if her female side is replaced with ‘gall’ - something poisonous and evil. By using imperatives such as ‘come’ and ‘take’ Shakespeare might be showing her to be a powerful woman, capable of selling her soul to get what she wants. Later in the play she no longer appears powerful as she is overcome by guilt which makes her hallucinate.</a:t>
            </a:r>
          </a:p>
        </p:txBody>
      </p:sp>
    </p:spTree>
    <p:extLst>
      <p:ext uri="{BB962C8B-B14F-4D97-AF65-F5344CB8AC3E}">
        <p14:creationId xmlns:p14="http://schemas.microsoft.com/office/powerpoint/2010/main" val="345411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78832E-A417-A99E-3B0D-06442C8B785E}"/>
              </a:ext>
            </a:extLst>
          </p:cNvPr>
          <p:cNvSpPr txBox="1"/>
          <p:nvPr/>
        </p:nvSpPr>
        <p:spPr>
          <a:xfrm>
            <a:off x="647455" y="566241"/>
            <a:ext cx="4591456" cy="707886"/>
          </a:xfrm>
          <a:prstGeom prst="rect">
            <a:avLst/>
          </a:prstGeom>
          <a:solidFill>
            <a:schemeClr val="bg1"/>
          </a:solidFill>
        </p:spPr>
        <p:txBody>
          <a:bodyPr wrap="square" rtlCol="0">
            <a:spAutoFit/>
          </a:bodyPr>
          <a:lstStyle/>
          <a:p>
            <a:r>
              <a:rPr lang="en-US" sz="4000" dirty="0"/>
              <a:t>Examples of answers</a:t>
            </a:r>
          </a:p>
        </p:txBody>
      </p:sp>
      <p:sp>
        <p:nvSpPr>
          <p:cNvPr id="3" name="TextBox 2">
            <a:extLst>
              <a:ext uri="{FF2B5EF4-FFF2-40B4-BE49-F238E27FC236}">
                <a16:creationId xmlns:a16="http://schemas.microsoft.com/office/drawing/2014/main" id="{0B9E1435-EDED-7DA9-88AB-056BBD8E6FA5}"/>
              </a:ext>
            </a:extLst>
          </p:cNvPr>
          <p:cNvSpPr txBox="1"/>
          <p:nvPr/>
        </p:nvSpPr>
        <p:spPr>
          <a:xfrm>
            <a:off x="647455" y="1644065"/>
            <a:ext cx="10442302" cy="923330"/>
          </a:xfrm>
          <a:prstGeom prst="rect">
            <a:avLst/>
          </a:prstGeom>
          <a:noFill/>
          <a:ln>
            <a:solidFill>
              <a:schemeClr val="tx1"/>
            </a:solidFill>
          </a:ln>
        </p:spPr>
        <p:txBody>
          <a:bodyPr wrap="square" rtlCol="0">
            <a:spAutoFit/>
          </a:bodyPr>
          <a:lstStyle/>
          <a:p>
            <a:r>
              <a:rPr lang="en-US" dirty="0"/>
              <a:t>This would be an example of an answer in the </a:t>
            </a:r>
            <a:r>
              <a:rPr lang="en-US" dirty="0">
                <a:highlight>
                  <a:srgbClr val="FFFF00"/>
                </a:highlight>
              </a:rPr>
              <a:t>26 – 30 mark range</a:t>
            </a:r>
            <a:r>
              <a:rPr lang="en-US" dirty="0"/>
              <a:t>. It is in response to the question on slide 5:</a:t>
            </a:r>
          </a:p>
          <a:p>
            <a:endParaRPr lang="en-US" dirty="0"/>
          </a:p>
          <a:p>
            <a:r>
              <a:rPr lang="en-US" i="1" dirty="0"/>
              <a:t>Starting with this speech, explain how far you think Shakespeare presents Lady Macbeth as a powerful woman.</a:t>
            </a:r>
          </a:p>
        </p:txBody>
      </p:sp>
      <p:sp>
        <p:nvSpPr>
          <p:cNvPr id="4" name="TextBox 3">
            <a:extLst>
              <a:ext uri="{FF2B5EF4-FFF2-40B4-BE49-F238E27FC236}">
                <a16:creationId xmlns:a16="http://schemas.microsoft.com/office/drawing/2014/main" id="{7AAB5B4A-A7D0-A107-EB14-66720D0F6198}"/>
              </a:ext>
            </a:extLst>
          </p:cNvPr>
          <p:cNvSpPr txBox="1"/>
          <p:nvPr/>
        </p:nvSpPr>
        <p:spPr>
          <a:xfrm>
            <a:off x="647455" y="2945703"/>
            <a:ext cx="10442302" cy="3416320"/>
          </a:xfrm>
          <a:prstGeom prst="rect">
            <a:avLst/>
          </a:prstGeom>
          <a:noFill/>
          <a:ln>
            <a:solidFill>
              <a:schemeClr val="tx1"/>
            </a:solidFill>
          </a:ln>
        </p:spPr>
        <p:txBody>
          <a:bodyPr wrap="square" rtlCol="0">
            <a:spAutoFit/>
          </a:bodyPr>
          <a:lstStyle/>
          <a:p>
            <a:r>
              <a:rPr lang="en-US" dirty="0"/>
              <a:t>Shakespeare clearly wants to show Lady Macbeth as a conflicted character. She is driven and ambitious and is willing to commit regicide to get what she wants. However, she also struggles with a guilty conscience and is ultimately psychologically broken by her remorse. At the start of the play she defies the contemporary fear of witchcraft and calls on evil spirits to ‘unsex me here’ and ‘take my milk for gall’. On one hand, Shakespeare’s use of imperatives highlight her strength and determination. On the other, they illustrate a desperation in the character. This need to change herself and remove the caring, maternal ‘milk’ may in fact foreshadow her inability to ‘stop up </a:t>
            </a:r>
            <a:r>
              <a:rPr lang="en-US" dirty="0" err="1"/>
              <a:t>th</a:t>
            </a:r>
            <a:r>
              <a:rPr lang="en-US" dirty="0"/>
              <a:t>’ access and passage to remorse’. Although Lady Macbeth may be presented as strong and a key catalyst for Duncan’s death at the start of the play, by the end she is weak and overcome by guilt. She seems to be admitting this vulnerability when she imagines seeing blood on her ‘little’ hand in Act 5, Scene 1. Ultimately, Shakespeare is presenting a character who cannot free herself from Christian guilt, even with the help of the supernatural. She may be powerful, but she is not free of remorse and this is her downfall.</a:t>
            </a:r>
          </a:p>
        </p:txBody>
      </p:sp>
    </p:spTree>
    <p:extLst>
      <p:ext uri="{BB962C8B-B14F-4D97-AF65-F5344CB8AC3E}">
        <p14:creationId xmlns:p14="http://schemas.microsoft.com/office/powerpoint/2010/main" val="1067494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 schematic&#10;&#10;Description automatically generated">
            <a:extLst>
              <a:ext uri="{FF2B5EF4-FFF2-40B4-BE49-F238E27FC236}">
                <a16:creationId xmlns:a16="http://schemas.microsoft.com/office/drawing/2014/main" id="{11E1D98C-FB28-94EC-C193-462415124DA7}"/>
              </a:ext>
            </a:extLst>
          </p:cNvPr>
          <p:cNvPicPr>
            <a:picLocks noChangeAspect="1"/>
          </p:cNvPicPr>
          <p:nvPr/>
        </p:nvPicPr>
        <p:blipFill rotWithShape="1">
          <a:blip r:embed="rId2">
            <a:alphaModFix amt="35000"/>
          </a:blip>
          <a:srcRect r="444"/>
          <a:stretch/>
        </p:blipFill>
        <p:spPr>
          <a:xfrm>
            <a:off x="20" y="1"/>
            <a:ext cx="12191980" cy="6857999"/>
          </a:xfrm>
          <a:prstGeom prst="rect">
            <a:avLst/>
          </a:prstGeom>
        </p:spPr>
      </p:pic>
      <p:sp>
        <p:nvSpPr>
          <p:cNvPr id="2" name="TextBox 1">
            <a:extLst>
              <a:ext uri="{FF2B5EF4-FFF2-40B4-BE49-F238E27FC236}">
                <a16:creationId xmlns:a16="http://schemas.microsoft.com/office/drawing/2014/main" id="{739787D7-CA7E-E7FD-BF27-B1518906D133}"/>
              </a:ext>
            </a:extLst>
          </p:cNvPr>
          <p:cNvSpPr txBox="1"/>
          <p:nvPr/>
        </p:nvSpPr>
        <p:spPr>
          <a:xfrm>
            <a:off x="838201" y="1065862"/>
            <a:ext cx="3313164" cy="4726276"/>
          </a:xfrm>
          <a:prstGeom prst="rect">
            <a:avLst/>
          </a:prstGeom>
        </p:spPr>
        <p:txBody>
          <a:bodyPr vert="horz" lIns="91440" tIns="45720" rIns="91440" bIns="45720" rtlCol="0" anchor="ctr">
            <a:normAutofit/>
          </a:bodyPr>
          <a:lstStyle/>
          <a:p>
            <a:pPr algn="r">
              <a:lnSpc>
                <a:spcPct val="90000"/>
              </a:lnSpc>
              <a:spcBef>
                <a:spcPct val="0"/>
              </a:spcBef>
              <a:spcAft>
                <a:spcPts val="600"/>
              </a:spcAft>
            </a:pPr>
            <a:r>
              <a:rPr lang="en-US" sz="4000">
                <a:solidFill>
                  <a:srgbClr val="FFFFFF"/>
                </a:solidFill>
                <a:latin typeface="+mj-lt"/>
                <a:ea typeface="+mj-ea"/>
                <a:cs typeface="+mj-cs"/>
              </a:rPr>
              <a:t>How to answer the question</a:t>
            </a:r>
          </a:p>
        </p:txBody>
      </p:sp>
      <p:cxnSp>
        <p:nvCxnSpPr>
          <p:cNvPr id="15"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7DCB71F-DE26-6CFB-F097-53B0A7AE9CCC}"/>
              </a:ext>
            </a:extLst>
          </p:cNvPr>
          <p:cNvSpPr txBox="1"/>
          <p:nvPr/>
        </p:nvSpPr>
        <p:spPr>
          <a:xfrm>
            <a:off x="5155379" y="1065862"/>
            <a:ext cx="5744685" cy="4726276"/>
          </a:xfrm>
          <a:prstGeom prst="rect">
            <a:avLst/>
          </a:prstGeom>
        </p:spPr>
        <p:txBody>
          <a:bodyPr vert="horz" lIns="91440" tIns="45720" rIns="91440" bIns="45720" rtlCol="0" anchor="ctr">
            <a:normAutofit/>
          </a:bodyPr>
          <a:lstStyle/>
          <a:p>
            <a:pPr marL="342900" indent="-228600">
              <a:lnSpc>
                <a:spcPct val="90000"/>
              </a:lnSpc>
              <a:spcAft>
                <a:spcPts val="600"/>
              </a:spcAft>
              <a:buFont typeface="Arial" panose="020B0604020202020204" pitchFamily="34" charset="0"/>
              <a:buChar char="•"/>
            </a:pPr>
            <a:r>
              <a:rPr lang="en-US" sz="1900" b="1">
                <a:solidFill>
                  <a:srgbClr val="FFFFFF"/>
                </a:solidFill>
              </a:rPr>
              <a:t>Read the question carefu</a:t>
            </a:r>
            <a:r>
              <a:rPr lang="en-US" sz="1900">
                <a:solidFill>
                  <a:srgbClr val="FFFFFF"/>
                </a:solidFill>
              </a:rPr>
              <a:t>lly. Identify which characters or themes you need to focus on.</a:t>
            </a:r>
          </a:p>
          <a:p>
            <a:pPr marL="342900" indent="-228600">
              <a:lnSpc>
                <a:spcPct val="90000"/>
              </a:lnSpc>
              <a:spcAft>
                <a:spcPts val="600"/>
              </a:spcAft>
              <a:buFont typeface="Arial" panose="020B0604020202020204" pitchFamily="34" charset="0"/>
              <a:buChar char="•"/>
            </a:pPr>
            <a:r>
              <a:rPr lang="en-US" sz="1900">
                <a:solidFill>
                  <a:srgbClr val="FFFFFF"/>
                </a:solidFill>
              </a:rPr>
              <a:t>Think back to your revision notes. </a:t>
            </a:r>
            <a:r>
              <a:rPr lang="en-US" sz="1900" b="1">
                <a:solidFill>
                  <a:srgbClr val="FFFFFF"/>
                </a:solidFill>
              </a:rPr>
              <a:t>What is your opinion about this character or theme?</a:t>
            </a:r>
          </a:p>
          <a:p>
            <a:pPr marL="342900" indent="-228600">
              <a:lnSpc>
                <a:spcPct val="90000"/>
              </a:lnSpc>
              <a:spcAft>
                <a:spcPts val="600"/>
              </a:spcAft>
              <a:buFont typeface="Arial" panose="020B0604020202020204" pitchFamily="34" charset="0"/>
              <a:buChar char="•"/>
            </a:pPr>
            <a:r>
              <a:rPr lang="en-US" sz="1900">
                <a:solidFill>
                  <a:srgbClr val="FFFFFF"/>
                </a:solidFill>
              </a:rPr>
              <a:t>Read the extract and </a:t>
            </a:r>
            <a:r>
              <a:rPr lang="en-US" sz="1900" b="1">
                <a:solidFill>
                  <a:srgbClr val="FFFFFF"/>
                </a:solidFill>
              </a:rPr>
              <a:t>pick out 2/3 quotations </a:t>
            </a:r>
            <a:r>
              <a:rPr lang="en-US" sz="1900">
                <a:solidFill>
                  <a:srgbClr val="FFFFFF"/>
                </a:solidFill>
              </a:rPr>
              <a:t>you would like to focus on. </a:t>
            </a:r>
            <a:r>
              <a:rPr lang="en-US" sz="1900" b="1">
                <a:solidFill>
                  <a:srgbClr val="FFFFFF"/>
                </a:solidFill>
              </a:rPr>
              <a:t>Annotate these </a:t>
            </a:r>
            <a:r>
              <a:rPr lang="en-US" sz="1900">
                <a:solidFill>
                  <a:srgbClr val="FFFFFF"/>
                </a:solidFill>
              </a:rPr>
              <a:t>to consider how Shakespeare has used language/structure/form for effect.</a:t>
            </a:r>
          </a:p>
          <a:p>
            <a:pPr marL="342900" indent="-228600">
              <a:lnSpc>
                <a:spcPct val="90000"/>
              </a:lnSpc>
              <a:spcAft>
                <a:spcPts val="600"/>
              </a:spcAft>
              <a:buFont typeface="Arial" panose="020B0604020202020204" pitchFamily="34" charset="0"/>
              <a:buChar char="•"/>
            </a:pPr>
            <a:r>
              <a:rPr lang="en-US" sz="1900">
                <a:solidFill>
                  <a:srgbClr val="FFFFFF"/>
                </a:solidFill>
              </a:rPr>
              <a:t>Identify </a:t>
            </a:r>
            <a:r>
              <a:rPr lang="en-US" sz="1900" b="1">
                <a:solidFill>
                  <a:srgbClr val="FFFFFF"/>
                </a:solidFill>
              </a:rPr>
              <a:t>other moments </a:t>
            </a:r>
            <a:r>
              <a:rPr lang="en-US" sz="1900">
                <a:solidFill>
                  <a:srgbClr val="FFFFFF"/>
                </a:solidFill>
              </a:rPr>
              <a:t>in the play that you think are important in </a:t>
            </a:r>
            <a:r>
              <a:rPr lang="en-US" sz="1900" b="1">
                <a:solidFill>
                  <a:srgbClr val="FFFFFF"/>
                </a:solidFill>
              </a:rPr>
              <a:t>exploring your opinion </a:t>
            </a:r>
            <a:r>
              <a:rPr lang="en-US" sz="1900">
                <a:solidFill>
                  <a:srgbClr val="FFFFFF"/>
                </a:solidFill>
              </a:rPr>
              <a:t>about the characters/themes. You should try to remember quotations.</a:t>
            </a:r>
          </a:p>
          <a:p>
            <a:pPr marL="342900" indent="-228600">
              <a:lnSpc>
                <a:spcPct val="90000"/>
              </a:lnSpc>
              <a:spcAft>
                <a:spcPts val="600"/>
              </a:spcAft>
              <a:buFont typeface="Arial" panose="020B0604020202020204" pitchFamily="34" charset="0"/>
              <a:buChar char="•"/>
            </a:pPr>
            <a:r>
              <a:rPr lang="en-US" sz="1900">
                <a:solidFill>
                  <a:srgbClr val="FFFFFF"/>
                </a:solidFill>
              </a:rPr>
              <a:t>Consider what information about </a:t>
            </a:r>
            <a:r>
              <a:rPr lang="en-US" sz="1900" b="1">
                <a:solidFill>
                  <a:srgbClr val="FFFFFF"/>
                </a:solidFill>
              </a:rPr>
              <a:t>historical context </a:t>
            </a:r>
            <a:r>
              <a:rPr lang="en-US" sz="1900">
                <a:solidFill>
                  <a:srgbClr val="FFFFFF"/>
                </a:solidFill>
              </a:rPr>
              <a:t>will help you </a:t>
            </a:r>
            <a:r>
              <a:rPr lang="en-US" sz="1900" b="1">
                <a:solidFill>
                  <a:srgbClr val="FFFFFF"/>
                </a:solidFill>
              </a:rPr>
              <a:t>explore your opinion</a:t>
            </a:r>
            <a:r>
              <a:rPr lang="en-US" sz="1900">
                <a:solidFill>
                  <a:srgbClr val="FFFFFF"/>
                </a:solidFill>
              </a:rPr>
              <a:t>.</a:t>
            </a:r>
          </a:p>
          <a:p>
            <a:pPr marL="342900" indent="-228600">
              <a:lnSpc>
                <a:spcPct val="90000"/>
              </a:lnSpc>
              <a:spcAft>
                <a:spcPts val="600"/>
              </a:spcAft>
              <a:buFont typeface="Arial" panose="020B0604020202020204" pitchFamily="34" charset="0"/>
              <a:buChar char="•"/>
            </a:pPr>
            <a:r>
              <a:rPr lang="en-US" sz="1900">
                <a:solidFill>
                  <a:srgbClr val="FFFFFF"/>
                </a:solidFill>
              </a:rPr>
              <a:t>Order your notes into </a:t>
            </a:r>
            <a:r>
              <a:rPr lang="en-US" sz="1900" b="1">
                <a:solidFill>
                  <a:srgbClr val="FFFFFF"/>
                </a:solidFill>
              </a:rPr>
              <a:t>3 – 5 clear points </a:t>
            </a:r>
            <a:r>
              <a:rPr lang="en-US" sz="1900">
                <a:solidFill>
                  <a:srgbClr val="FFFFFF"/>
                </a:solidFill>
              </a:rPr>
              <a:t>you are going to make about the character/theme.</a:t>
            </a:r>
          </a:p>
        </p:txBody>
      </p:sp>
    </p:spTree>
    <p:extLst>
      <p:ext uri="{BB962C8B-B14F-4D97-AF65-F5344CB8AC3E}">
        <p14:creationId xmlns:p14="http://schemas.microsoft.com/office/powerpoint/2010/main" val="33795050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TotalTime>
  <Words>1939</Words>
  <Application>Microsoft Macintosh PowerPoint</Application>
  <PresentationFormat>Widescreen</PresentationFormat>
  <Paragraphs>173</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How to write about Macbeth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write about Macbeth</dc:title>
  <dc:creator>Melanie Wright</dc:creator>
  <cp:lastModifiedBy>Melanie Wright</cp:lastModifiedBy>
  <cp:revision>23</cp:revision>
  <dcterms:created xsi:type="dcterms:W3CDTF">2022-10-30T14:47:46Z</dcterms:created>
  <dcterms:modified xsi:type="dcterms:W3CDTF">2022-10-30T19:09:30Z</dcterms:modified>
</cp:coreProperties>
</file>