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3" r:id="rId3"/>
    <p:sldId id="270" r:id="rId4"/>
    <p:sldId id="271" r:id="rId5"/>
    <p:sldId id="272" r:id="rId6"/>
    <p:sldId id="273" r:id="rId7"/>
    <p:sldId id="274" r:id="rId8"/>
    <p:sldId id="275" r:id="rId9"/>
    <p:sldId id="276" r:id="rId10"/>
    <p:sldId id="267" r:id="rId11"/>
  </p:sldIdLst>
  <p:sldSz cx="9144000" cy="6858000" type="screen4x3"/>
  <p:notesSz cx="6858000" cy="9144000"/>
  <p:embeddedFontLst>
    <p:embeddedFont>
      <p:font typeface="Clear Sans Light" panose="020B0303030202020304" pitchFamily="34" charset="0"/>
      <p:regular r:id="rId14"/>
    </p:embeddedFont>
    <p:embeddedFont>
      <p:font typeface="Twinkl Thin" panose="02000000000000000000" pitchFamily="2" charset="0"/>
      <p:regular r:id="rId15"/>
    </p:embeddedFont>
    <p:embeddedFont>
      <p:font typeface="Twinkl SemiBold" pitchFamily="2" charset="0"/>
      <p:bold r:id="rId16"/>
    </p:embeddedFont>
    <p:embeddedFont>
      <p:font typeface="Calibri" panose="020F0502020204030204" pitchFamily="34" charset="0"/>
      <p:regular r:id="rId17"/>
      <p:bold r:id="rId18"/>
      <p:italic r:id="rId19"/>
      <p:boldItalic r:id="rId20"/>
    </p:embeddedFont>
    <p:embeddedFont>
      <p:font typeface="Clear Sans" panose="020B0503030202020304" pitchFamily="34" charset="0"/>
      <p:regular r:id="rId21"/>
      <p:bold r:id="rId22"/>
      <p:italic r:id="rId23"/>
      <p:boldItalic r:id="rId24"/>
    </p:embeddedFont>
    <p:embeddedFont>
      <p:font typeface="Sassoon Infant Rg" panose="02000503030000020003" pitchFamily="50" charset="0"/>
      <p:regular r:id="rId25"/>
      <p:bold r:id="rId26"/>
    </p:embeddedFont>
    <p:embeddedFont>
      <p:font typeface="Twinkl Light" pitchFamily="2" charset="0"/>
      <p:regular r:id="rId27"/>
    </p:embeddedFont>
    <p:embeddedFont>
      <p:font typeface="Clear Sans Medium" panose="020B0603030202020304" pitchFamily="34" charset="0"/>
      <p:regular r:id="rId28"/>
      <p:italic r:id="rId29"/>
    </p:embeddedFont>
  </p:embeddedFontLst>
  <p:defaultTextStyle>
    <a:defPPr>
      <a:defRPr lang="en-US"/>
    </a:defPPr>
    <a:lvl1pPr algn="l" rtl="0" eaLnBrk="0" fontAlgn="base" hangingPunct="0">
      <a:spcBef>
        <a:spcPct val="0"/>
      </a:spcBef>
      <a:spcAft>
        <a:spcPct val="0"/>
      </a:spcAft>
      <a:defRPr kern="1200">
        <a:solidFill>
          <a:schemeClr val="tx1"/>
        </a:solidFill>
        <a:latin typeface="Clear Sans Light" panose="020B03030302020203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lear Sans Light" panose="020B03030302020203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lear Sans Light" panose="020B03030302020203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lear Sans Light" panose="020B03030302020203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lear Sans Light" panose="020B03030302020203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lear Sans Light" panose="020B03030302020203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lear Sans Light" panose="020B03030302020203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lear Sans Light" panose="020B03030302020203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lear Sans Light" panose="020B03030302020203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4042">
          <p15:clr>
            <a:srgbClr val="A4A3A4"/>
          </p15:clr>
        </p15:guide>
        <p15:guide id="3" pos="2880">
          <p15:clr>
            <a:srgbClr val="A4A3A4"/>
          </p15:clr>
        </p15:guide>
        <p15:guide id="4" pos="295">
          <p15:clr>
            <a:srgbClr val="A4A3A4"/>
          </p15:clr>
        </p15:guide>
        <p15:guide id="5" pos="453" userDrawn="1">
          <p15:clr>
            <a:srgbClr val="A4A3A4"/>
          </p15:clr>
        </p15:guide>
        <p15:guide id="6" orient="horz" pos="278">
          <p15:clr>
            <a:srgbClr val="A4A3A4"/>
          </p15:clr>
        </p15:guide>
        <p15:guide id="7" orient="horz" pos="459" userDrawn="1">
          <p15:clr>
            <a:srgbClr val="A4A3A4"/>
          </p15:clr>
        </p15:guide>
        <p15:guide id="8" orient="horz" pos="3861" userDrawn="1">
          <p15:clr>
            <a:srgbClr val="A4A3A4"/>
          </p15:clr>
        </p15:guide>
        <p15:guide id="9" pos="5307" userDrawn="1">
          <p15:clr>
            <a:srgbClr val="A4A3A4"/>
          </p15:clr>
        </p15:guide>
        <p15:guide id="10" pos="5465">
          <p15:clr>
            <a:srgbClr val="A4A3A4"/>
          </p15:clr>
        </p15:guide>
        <p15:guide id="11" pos="5397">
          <p15:clr>
            <a:srgbClr val="A4A3A4"/>
          </p15:clr>
        </p15:guide>
        <p15:guide id="12" orient="horz" pos="3952" userDrawn="1">
          <p15:clr>
            <a:srgbClr val="A4A3A4"/>
          </p15:clr>
        </p15:guide>
        <p15:guide id="13" orient="horz" pos="9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7935"/>
    <a:srgbClr val="C69E4E"/>
    <a:srgbClr val="6C743C"/>
    <a:srgbClr val="7E403E"/>
    <a:srgbClr val="B08D4F"/>
    <a:srgbClr val="9F662D"/>
    <a:srgbClr val="5D2E2D"/>
    <a:srgbClr val="575E30"/>
    <a:srgbClr val="4F552D"/>
    <a:srgbClr val="5E6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29" autoAdjust="0"/>
  </p:normalViewPr>
  <p:slideViewPr>
    <p:cSldViewPr snapToGrid="0" showGuides="1">
      <p:cViewPr varScale="1">
        <p:scale>
          <a:sx n="76" d="100"/>
          <a:sy n="76" d="100"/>
        </p:scale>
        <p:origin x="762" y="54"/>
      </p:cViewPr>
      <p:guideLst>
        <p:guide orient="horz" pos="2160"/>
        <p:guide orient="horz" pos="4042"/>
        <p:guide pos="2880"/>
        <p:guide pos="295"/>
        <p:guide pos="453"/>
        <p:guide orient="horz" pos="278"/>
        <p:guide orient="horz" pos="459"/>
        <p:guide orient="horz" pos="3861"/>
        <p:guide pos="5307"/>
        <p:guide pos="5465"/>
        <p:guide pos="5397"/>
        <p:guide orient="horz" pos="3952"/>
        <p:guide orient="horz" pos="93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E7B43C6-7250-4E17-BE00-4AE172EF3001}" type="datetimeFigureOut">
              <a:rPr lang="en-GB"/>
              <a:pPr>
                <a:defRPr/>
              </a:pPr>
              <a:t>23/05/2017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F7B92A5-BEDE-4709-909F-E8B8A5E70355}" type="slidenum">
              <a:rPr lang="en-GB" altLang="en-US"/>
              <a:pPr>
                <a:defRPr/>
              </a:pPr>
              <a:t>‹#›</a:t>
            </a:fld>
            <a:endParaRPr lang="en-GB" altLang="en-US"/>
          </a:p>
        </p:txBody>
      </p:sp>
    </p:spTree>
    <p:extLst>
      <p:ext uri="{BB962C8B-B14F-4D97-AF65-F5344CB8AC3E}">
        <p14:creationId xmlns:p14="http://schemas.microsoft.com/office/powerpoint/2010/main" val="351985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214A128-D79C-40E0-8FC2-EC44B8F08F75}" type="datetimeFigureOut">
              <a:rPr lang="en-GB"/>
              <a:pPr>
                <a:defRPr/>
              </a:pPr>
              <a:t>23/05/2017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B84DD8D-D564-4145-B5F5-A2EFCCB40336}" type="slidenum">
              <a:rPr lang="en-GB" altLang="en-US"/>
              <a:pPr>
                <a:defRPr/>
              </a:pPr>
              <a:t>‹#›</a:t>
            </a:fld>
            <a:endParaRPr lang="en-GB" altLang="en-US"/>
          </a:p>
        </p:txBody>
      </p:sp>
    </p:spTree>
    <p:extLst>
      <p:ext uri="{BB962C8B-B14F-4D97-AF65-F5344CB8AC3E}">
        <p14:creationId xmlns:p14="http://schemas.microsoft.com/office/powerpoint/2010/main" val="30231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86140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67070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60791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Light" pitchFamily="2" charset="0"/>
              </a:rPr>
              <a:t> </a:t>
            </a:r>
          </a:p>
        </p:txBody>
      </p:sp>
      <p:sp>
        <p:nvSpPr>
          <p:cNvPr id="8" name="Title 5"/>
          <p:cNvSpPr>
            <a:spLocks noGrp="1"/>
          </p:cNvSpPr>
          <p:nvPr>
            <p:ph type="title"/>
          </p:nvPr>
        </p:nvSpPr>
        <p:spPr>
          <a:xfrm>
            <a:off x="683418" y="457199"/>
            <a:ext cx="7775576" cy="790687"/>
          </a:xfrm>
          <a:prstGeom prst="roundRect">
            <a:avLst>
              <a:gd name="adj" fmla="val 0"/>
            </a:avLst>
          </a:prstGeom>
        </p:spPr>
        <p:txBody>
          <a:bodyPr lIns="252000" tIns="216000" rIns="252000" bIns="0">
            <a:noAutofit/>
          </a:bodyPr>
          <a:lstStyle>
            <a:lvl1pPr algn="ctr">
              <a:defRPr>
                <a:latin typeface="Twinkl Light" pitchFamily="2" charset="0"/>
              </a:defRPr>
            </a:lvl1pPr>
          </a:lstStyle>
          <a:p>
            <a:endParaRPr lang="en-GB" dirty="0"/>
          </a:p>
        </p:txBody>
      </p:sp>
      <p:sp>
        <p:nvSpPr>
          <p:cNvPr id="6" name="Content Placeholder 5"/>
          <p:cNvSpPr>
            <a:spLocks noGrp="1"/>
          </p:cNvSpPr>
          <p:nvPr>
            <p:ph idx="1" hasCustomPrompt="1"/>
          </p:nvPr>
        </p:nvSpPr>
        <p:spPr>
          <a:xfrm>
            <a:off x="683418" y="1266826"/>
            <a:ext cx="7776370" cy="4933950"/>
          </a:xfrm>
          <a:prstGeom prst="roundRect">
            <a:avLst>
              <a:gd name="adj" fmla="val 0"/>
            </a:avLst>
          </a:prstGeom>
        </p:spPr>
        <p:txBody>
          <a:bodyPr lIns="0" tIns="72000" rIns="0" bIns="72000"/>
          <a:lstStyle>
            <a:lvl1pPr marL="0" indent="0">
              <a:buNone/>
              <a:defRPr baseline="0">
                <a:latin typeface="+mn-lt"/>
              </a:defRPr>
            </a:lvl1pPr>
          </a:lstStyle>
          <a:p>
            <a:pPr eaLnBrk="1" fontAlgn="auto" hangingPunct="1">
              <a:spcAft>
                <a:spcPts val="0"/>
              </a:spcAft>
              <a:defRPr/>
            </a:pPr>
            <a:r>
              <a:rPr lang="en-GB" dirty="0">
                <a:solidFill>
                  <a:schemeClr val="tx1">
                    <a:lumMod val="95000"/>
                    <a:lumOff val="5000"/>
                  </a:schemeClr>
                </a:solidFill>
                <a:cs typeface="+mn-cs"/>
              </a:rPr>
              <a:t>Text here</a:t>
            </a:r>
          </a:p>
        </p:txBody>
      </p:sp>
    </p:spTree>
    <p:extLst>
      <p:ext uri="{BB962C8B-B14F-4D97-AF65-F5344CB8AC3E}">
        <p14:creationId xmlns:p14="http://schemas.microsoft.com/office/powerpoint/2010/main" val="3072158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1" r:id="rId1"/>
    <p:sldLayoutId id="2147483900" r:id="rId2"/>
    <p:sldLayoutId id="2147483902" r:id="rId3"/>
    <p:sldLayoutId id="2147483903" r:id="rId4"/>
  </p:sldLayoutIdLst>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2pPr>
      <a:lvl3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3pPr>
      <a:lvl4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4pPr>
      <a:lvl5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5pPr>
      <a:lvl6pPr marL="457200" algn="l" rtl="0" fontAlgn="base">
        <a:lnSpc>
          <a:spcPct val="90000"/>
        </a:lnSpc>
        <a:spcBef>
          <a:spcPct val="0"/>
        </a:spcBef>
        <a:spcAft>
          <a:spcPct val="0"/>
        </a:spcAft>
        <a:defRPr sz="4000" b="1">
          <a:solidFill>
            <a:srgbClr val="6F8183"/>
          </a:solidFill>
          <a:latin typeface="Clear Sans" panose="020B0503030202020304" pitchFamily="34" charset="0"/>
        </a:defRPr>
      </a:lvl6pPr>
      <a:lvl7pPr marL="914400" algn="l" rtl="0" fontAlgn="base">
        <a:lnSpc>
          <a:spcPct val="90000"/>
        </a:lnSpc>
        <a:spcBef>
          <a:spcPct val="0"/>
        </a:spcBef>
        <a:spcAft>
          <a:spcPct val="0"/>
        </a:spcAft>
        <a:defRPr sz="4000" b="1">
          <a:solidFill>
            <a:srgbClr val="6F8183"/>
          </a:solidFill>
          <a:latin typeface="Clear Sans" panose="020B0503030202020304" pitchFamily="34" charset="0"/>
        </a:defRPr>
      </a:lvl7pPr>
      <a:lvl8pPr marL="1371600" algn="l" rtl="0" fontAlgn="base">
        <a:lnSpc>
          <a:spcPct val="90000"/>
        </a:lnSpc>
        <a:spcBef>
          <a:spcPct val="0"/>
        </a:spcBef>
        <a:spcAft>
          <a:spcPct val="0"/>
        </a:spcAft>
        <a:defRPr sz="4000" b="1">
          <a:solidFill>
            <a:srgbClr val="6F8183"/>
          </a:solidFill>
          <a:latin typeface="Clear Sans" panose="020B0503030202020304" pitchFamily="34" charset="0"/>
        </a:defRPr>
      </a:lvl8pPr>
      <a:lvl9pPr marL="1828800" algn="l" rtl="0" fontAlgn="base">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075" y="728663"/>
            <a:ext cx="8196263" cy="1778000"/>
          </a:xfrm>
          <a:prstGeom prst="rect">
            <a:avLst/>
          </a:prstGeom>
          <a:solidFill>
            <a:srgbClr val="7E493E">
              <a:alpha val="75294"/>
            </a:srgbClr>
          </a:solidFill>
          <a:ln w="28575">
            <a:solidFill>
              <a:srgbClr val="7E40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Light" pitchFamily="2" charset="0"/>
            </a:endParaRPr>
          </a:p>
        </p:txBody>
      </p:sp>
      <p:sp>
        <p:nvSpPr>
          <p:cNvPr id="8195" name="Title 7"/>
          <p:cNvSpPr>
            <a:spLocks/>
          </p:cNvSpPr>
          <p:nvPr/>
        </p:nvSpPr>
        <p:spPr bwMode="auto">
          <a:xfrm>
            <a:off x="706383" y="809598"/>
            <a:ext cx="7761356" cy="16033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Clear Sans Light" panose="020B0303030202020304" pitchFamily="34" charset="0"/>
                <a:cs typeface="Arial" panose="020B0604020202020204" pitchFamily="34" charset="0"/>
              </a:defRPr>
            </a:lvl1pPr>
            <a:lvl2pPr marL="742950" indent="-28575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eaLnBrk="1" hangingPunct="1"/>
            <a:r>
              <a:rPr lang="en-GB" altLang="en-US" sz="4800" dirty="0">
                <a:solidFill>
                  <a:schemeClr val="bg1"/>
                </a:solidFill>
                <a:latin typeface="+mj-lt"/>
                <a:cs typeface="Clear Sans Light" panose="020B0303030202020304" pitchFamily="34" charset="0"/>
              </a:rPr>
              <a:t>‘Macbeth’</a:t>
            </a:r>
            <a:br>
              <a:rPr lang="en-GB" altLang="en-US" sz="4800" b="1" dirty="0">
                <a:solidFill>
                  <a:schemeClr val="bg1"/>
                </a:solidFill>
                <a:latin typeface="Twinkl Thin" panose="02000000000000000000" pitchFamily="2" charset="0"/>
                <a:cs typeface="Clear Sans Medium" panose="020B0603030202020304" pitchFamily="34" charset="0"/>
              </a:rPr>
            </a:br>
            <a:r>
              <a:rPr lang="en-GB" altLang="en-US" sz="4800" b="1" dirty="0">
                <a:solidFill>
                  <a:schemeClr val="bg1"/>
                </a:solidFill>
                <a:latin typeface="Twinkl Thin" panose="02000000000000000000" pitchFamily="2" charset="0"/>
                <a:cs typeface="Clear Sans Medium" panose="020B0603030202020304" pitchFamily="34" charset="0"/>
              </a:rPr>
              <a:t>Themes in Macbeth</a:t>
            </a:r>
            <a:endParaRPr lang="en-GB" altLang="en-US" sz="4800" b="1" dirty="0">
              <a:solidFill>
                <a:srgbClr val="E1DDD1"/>
              </a:solidFill>
              <a:latin typeface="Twinkl Thin" panose="02000000000000000000" pitchFamily="2" charset="0"/>
              <a:cs typeface="Clear Sans" panose="020B0503030202020304" pitchFamily="34" charset="0"/>
            </a:endParaRPr>
          </a:p>
        </p:txBody>
      </p:sp>
      <p:pic>
        <p:nvPicPr>
          <p:cNvPr id="8196"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184650" y="5843588"/>
            <a:ext cx="77311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184650" y="3043238"/>
            <a:ext cx="7731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79425" y="1011885"/>
            <a:ext cx="8196263"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Light" pitchFamily="2" charset="0"/>
              </a:rPr>
              <a:t> </a:t>
            </a:r>
          </a:p>
        </p:txBody>
      </p:sp>
      <p:sp>
        <p:nvSpPr>
          <p:cNvPr id="7" name="Rounded Rectangle 6"/>
          <p:cNvSpPr/>
          <p:nvPr/>
        </p:nvSpPr>
        <p:spPr bwMode="auto">
          <a:xfrm>
            <a:off x="479425" y="3089923"/>
            <a:ext cx="8196263" cy="2205646"/>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Light" pitchFamily="2" charset="0"/>
              </a:rPr>
              <a:t> </a:t>
            </a:r>
          </a:p>
        </p:txBody>
      </p:sp>
      <p:sp>
        <p:nvSpPr>
          <p:cNvPr id="9218" name="Content Placeholder 15"/>
          <p:cNvSpPr txBox="1">
            <a:spLocks/>
          </p:cNvSpPr>
          <p:nvPr/>
        </p:nvSpPr>
        <p:spPr bwMode="auto">
          <a:xfrm>
            <a:off x="951248" y="3897930"/>
            <a:ext cx="72540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72000" rIns="144000" bIns="72000"/>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Char char="•"/>
            </a:pPr>
            <a:r>
              <a:rPr lang="en-GB" altLang="en-US" sz="2000" dirty="0">
                <a:solidFill>
                  <a:srgbClr val="1C1C1C"/>
                </a:solidFill>
                <a:latin typeface="Twinkl Light" pitchFamily="2" charset="0"/>
              </a:rPr>
              <a:t>To learn about the themes of ambition, gender and </a:t>
            </a:r>
            <a:br>
              <a:rPr lang="en-GB" altLang="en-US" sz="2000" dirty="0">
                <a:solidFill>
                  <a:srgbClr val="1C1C1C"/>
                </a:solidFill>
                <a:latin typeface="Twinkl Light" pitchFamily="2" charset="0"/>
              </a:rPr>
            </a:br>
            <a:r>
              <a:rPr lang="en-GB" altLang="en-US" sz="2000" dirty="0">
                <a:solidFill>
                  <a:srgbClr val="1C1C1C"/>
                </a:solidFill>
                <a:latin typeface="Twinkl Light" pitchFamily="2" charset="0"/>
              </a:rPr>
              <a:t>fate/free will.</a:t>
            </a:r>
          </a:p>
          <a:p>
            <a:pPr eaLnBrk="1" hangingPunct="1">
              <a:lnSpc>
                <a:spcPct val="90000"/>
              </a:lnSpc>
              <a:spcBef>
                <a:spcPts val="1000"/>
              </a:spcBef>
              <a:buFont typeface="Arial" panose="020B0604020202020204" pitchFamily="34" charset="0"/>
              <a:buChar char="•"/>
            </a:pPr>
            <a:r>
              <a:rPr lang="en-GB" altLang="en-US" sz="2000" dirty="0">
                <a:solidFill>
                  <a:srgbClr val="1C1C1C"/>
                </a:solidFill>
                <a:latin typeface="Twinkl Light" pitchFamily="2" charset="0"/>
              </a:rPr>
              <a:t>To discover other themes in Macbeth. </a:t>
            </a:r>
          </a:p>
        </p:txBody>
      </p:sp>
      <p:sp>
        <p:nvSpPr>
          <p:cNvPr id="9219" name="Content Placeholder 15"/>
          <p:cNvSpPr txBox="1">
            <a:spLocks/>
          </p:cNvSpPr>
          <p:nvPr/>
        </p:nvSpPr>
        <p:spPr bwMode="auto">
          <a:xfrm>
            <a:off x="684211" y="1942931"/>
            <a:ext cx="7775575" cy="36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72000" rIns="144000" bIns="72000"/>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pPr>
            <a:r>
              <a:rPr lang="en-GB" altLang="en-US" sz="2000" dirty="0">
                <a:solidFill>
                  <a:srgbClr val="1C1C1C"/>
                </a:solidFill>
                <a:latin typeface="Twinkl Light" pitchFamily="2" charset="0"/>
              </a:rPr>
              <a:t>To explore the themes of Macbeth.</a:t>
            </a:r>
          </a:p>
        </p:txBody>
      </p:sp>
      <p:sp>
        <p:nvSpPr>
          <p:cNvPr id="11" name="Content Placeholder 15"/>
          <p:cNvSpPr txBox="1">
            <a:spLocks/>
          </p:cNvSpPr>
          <p:nvPr/>
        </p:nvSpPr>
        <p:spPr>
          <a:xfrm>
            <a:off x="479425" y="1011885"/>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GB" sz="3600" dirty="0">
                <a:solidFill>
                  <a:schemeClr val="accent4"/>
                </a:solidFill>
                <a:latin typeface="Twinkl SemiBold" pitchFamily="2" charset="0"/>
              </a:rPr>
              <a:t>Lesson Objective</a:t>
            </a:r>
          </a:p>
        </p:txBody>
      </p:sp>
      <p:sp>
        <p:nvSpPr>
          <p:cNvPr id="12" name="Content Placeholder 15"/>
          <p:cNvSpPr txBox="1">
            <a:spLocks/>
          </p:cNvSpPr>
          <p:nvPr/>
        </p:nvSpPr>
        <p:spPr>
          <a:xfrm>
            <a:off x="479425" y="3072460"/>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GB" sz="3600" dirty="0">
                <a:solidFill>
                  <a:schemeClr val="accent4"/>
                </a:solidFill>
                <a:latin typeface="Twinkl SemiBold" pitchFamily="2" charset="0"/>
              </a:rPr>
              <a:t>Success Criteria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457200"/>
            <a:ext cx="8207375" cy="962025"/>
          </a:xfrm>
        </p:spPr>
        <p:txBody>
          <a:bodyPr/>
          <a:lstStyle/>
          <a:p>
            <a:pPr eaLnBrk="1" fontAlgn="auto" hangingPunct="1">
              <a:spcAft>
                <a:spcPts val="0"/>
              </a:spcAft>
              <a:defRPr/>
            </a:pPr>
            <a:r>
              <a:rPr lang="en-GB" b="0" dirty="0">
                <a:solidFill>
                  <a:srgbClr val="7E403E"/>
                </a:solidFill>
                <a:latin typeface="Twinkl SemiBold" pitchFamily="2" charset="0"/>
              </a:rPr>
              <a:t>Macbeth Meaning</a:t>
            </a:r>
          </a:p>
        </p:txBody>
      </p:sp>
      <p:grpSp>
        <p:nvGrpSpPr>
          <p:cNvPr id="7" name="Group 6"/>
          <p:cNvGrpSpPr/>
          <p:nvPr/>
        </p:nvGrpSpPr>
        <p:grpSpPr>
          <a:xfrm>
            <a:off x="230588" y="1324213"/>
            <a:ext cx="3904090" cy="1857786"/>
            <a:chOff x="230588" y="1324213"/>
            <a:chExt cx="3904090" cy="1857786"/>
          </a:xfrm>
        </p:grpSpPr>
        <p:sp>
          <p:nvSpPr>
            <p:cNvPr id="6" name="Right Triangle 5"/>
            <p:cNvSpPr/>
            <p:nvPr/>
          </p:nvSpPr>
          <p:spPr>
            <a:xfrm rot="2700000">
              <a:off x="296904" y="1324213"/>
              <a:ext cx="320200" cy="320199"/>
            </a:xfrm>
            <a:prstGeom prst="rtTriangle">
              <a:avLst/>
            </a:prstGeom>
            <a:solidFill>
              <a:srgbClr val="6E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30588" y="1484313"/>
              <a:ext cx="3904090" cy="1697686"/>
            </a:xfrm>
            <a:prstGeom prst="rect">
              <a:avLst/>
            </a:prstGeom>
            <a:solidFill>
              <a:srgbClr val="7E403E"/>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dirty="0">
                  <a:latin typeface="+mj-lt"/>
                </a:rPr>
                <a:t>What do you think is the overall message of Macbeth? </a:t>
              </a:r>
            </a:p>
            <a:p>
              <a:r>
                <a:rPr lang="en-GB" dirty="0"/>
                <a:t>What makes you think this?</a:t>
              </a:r>
            </a:p>
          </p:txBody>
        </p:sp>
      </p:grpSp>
      <p:grpSp>
        <p:nvGrpSpPr>
          <p:cNvPr id="10" name="Group 9"/>
          <p:cNvGrpSpPr/>
          <p:nvPr/>
        </p:nvGrpSpPr>
        <p:grpSpPr>
          <a:xfrm>
            <a:off x="719138" y="3425825"/>
            <a:ext cx="3415540" cy="1011003"/>
            <a:chOff x="719138" y="3425825"/>
            <a:chExt cx="3415540" cy="1011003"/>
          </a:xfrm>
        </p:grpSpPr>
        <p:sp>
          <p:nvSpPr>
            <p:cNvPr id="8" name="Rectangle 7"/>
            <p:cNvSpPr/>
            <p:nvPr/>
          </p:nvSpPr>
          <p:spPr>
            <a:xfrm>
              <a:off x="719138" y="3429000"/>
              <a:ext cx="3415540" cy="1007828"/>
            </a:xfrm>
            <a:custGeom>
              <a:avLst/>
              <a:gdLst>
                <a:gd name="connsiteX0" fmla="*/ 0 w 3415540"/>
                <a:gd name="connsiteY0" fmla="*/ 0 h 1007828"/>
                <a:gd name="connsiteX1" fmla="*/ 3415540 w 3415540"/>
                <a:gd name="connsiteY1" fmla="*/ 0 h 1007828"/>
                <a:gd name="connsiteX2" fmla="*/ 3415540 w 3415540"/>
                <a:gd name="connsiteY2" fmla="*/ 1007828 h 1007828"/>
                <a:gd name="connsiteX3" fmla="*/ 0 w 3415540"/>
                <a:gd name="connsiteY3" fmla="*/ 1007828 h 1007828"/>
                <a:gd name="connsiteX4" fmla="*/ 0 w 3415540"/>
                <a:gd name="connsiteY4" fmla="*/ 0 h 1007828"/>
                <a:gd name="connsiteX0" fmla="*/ 0 w 3415540"/>
                <a:gd name="connsiteY0" fmla="*/ 0 h 1007828"/>
                <a:gd name="connsiteX1" fmla="*/ 3119437 w 3415540"/>
                <a:gd name="connsiteY1" fmla="*/ 0 h 1007828"/>
                <a:gd name="connsiteX2" fmla="*/ 3415540 w 3415540"/>
                <a:gd name="connsiteY2" fmla="*/ 0 h 1007828"/>
                <a:gd name="connsiteX3" fmla="*/ 3415540 w 3415540"/>
                <a:gd name="connsiteY3" fmla="*/ 1007828 h 1007828"/>
                <a:gd name="connsiteX4" fmla="*/ 0 w 3415540"/>
                <a:gd name="connsiteY4" fmla="*/ 1007828 h 1007828"/>
                <a:gd name="connsiteX5" fmla="*/ 0 w 3415540"/>
                <a:gd name="connsiteY5" fmla="*/ 0 h 1007828"/>
                <a:gd name="connsiteX0" fmla="*/ 0 w 3415540"/>
                <a:gd name="connsiteY0" fmla="*/ 0 h 1007828"/>
                <a:gd name="connsiteX1" fmla="*/ 3119437 w 3415540"/>
                <a:gd name="connsiteY1" fmla="*/ 0 h 1007828"/>
                <a:gd name="connsiteX2" fmla="*/ 3415540 w 3415540"/>
                <a:gd name="connsiteY2" fmla="*/ 282575 h 1007828"/>
                <a:gd name="connsiteX3" fmla="*/ 3415540 w 3415540"/>
                <a:gd name="connsiteY3" fmla="*/ 1007828 h 1007828"/>
                <a:gd name="connsiteX4" fmla="*/ 0 w 3415540"/>
                <a:gd name="connsiteY4" fmla="*/ 1007828 h 1007828"/>
                <a:gd name="connsiteX5" fmla="*/ 0 w 3415540"/>
                <a:gd name="connsiteY5" fmla="*/ 0 h 100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5540" h="1007828">
                  <a:moveTo>
                    <a:pt x="0" y="0"/>
                  </a:moveTo>
                  <a:lnTo>
                    <a:pt x="3119437" y="0"/>
                  </a:lnTo>
                  <a:lnTo>
                    <a:pt x="3415540" y="282575"/>
                  </a:lnTo>
                  <a:lnTo>
                    <a:pt x="3415540" y="1007828"/>
                  </a:lnTo>
                  <a:lnTo>
                    <a:pt x="0" y="1007828"/>
                  </a:lnTo>
                  <a:lnTo>
                    <a:pt x="0" y="0"/>
                  </a:lnTo>
                  <a:close/>
                </a:path>
              </a:pathLst>
            </a:custGeom>
            <a:solidFill>
              <a:srgbClr val="F0DCA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396000" rtlCol="0" anchor="ctr"/>
            <a:lstStyle/>
            <a:p>
              <a:r>
                <a:rPr lang="en-GB" sz="1600" dirty="0">
                  <a:solidFill>
                    <a:schemeClr val="tx1">
                      <a:lumMod val="75000"/>
                      <a:lumOff val="25000"/>
                    </a:schemeClr>
                  </a:solidFill>
                  <a:latin typeface="+mj-lt"/>
                </a:rPr>
                <a:t>NOTE</a:t>
              </a:r>
              <a:r>
                <a:rPr lang="en-GB" sz="1600" dirty="0">
                  <a:solidFill>
                    <a:schemeClr val="tx1">
                      <a:lumMod val="75000"/>
                      <a:lumOff val="25000"/>
                    </a:schemeClr>
                  </a:solidFill>
                </a:rPr>
                <a:t>: You may have a different idea from other people in your class – that’s fine!</a:t>
              </a:r>
            </a:p>
          </p:txBody>
        </p:sp>
        <p:sp>
          <p:nvSpPr>
            <p:cNvPr id="9" name="Right Triangle 8"/>
            <p:cNvSpPr/>
            <p:nvPr/>
          </p:nvSpPr>
          <p:spPr>
            <a:xfrm>
              <a:off x="3844925" y="3425825"/>
              <a:ext cx="289753" cy="289753"/>
            </a:xfrm>
            <a:prstGeom prst="rtTriangle">
              <a:avLst/>
            </a:prstGeom>
            <a:solidFill>
              <a:srgbClr val="DFC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448175" y="1484313"/>
            <a:ext cx="3662877" cy="53832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8313" y="1348741"/>
            <a:ext cx="4103687" cy="5067934"/>
          </a:xfrm>
          <a:prstGeom prst="roundRect">
            <a:avLst>
              <a:gd name="adj" fmla="val 0"/>
            </a:avLst>
          </a:prstGeom>
        </p:spPr>
        <p:txBody>
          <a:bodyPr lIns="252000" tIns="144000" rIns="252000" bIns="144000">
            <a:normAutofit/>
          </a:bodyPr>
          <a:lstStyle/>
          <a:p>
            <a:pPr marL="0" indent="0" eaLnBrk="1" fontAlgn="auto" hangingPunct="1">
              <a:lnSpc>
                <a:spcPct val="100000"/>
              </a:lnSpc>
              <a:spcAft>
                <a:spcPts val="0"/>
              </a:spcAft>
              <a:buNone/>
              <a:defRPr/>
            </a:pPr>
            <a:r>
              <a:rPr lang="en-GB" dirty="0">
                <a:latin typeface="+mj-lt"/>
                <a:cs typeface="+mn-cs"/>
              </a:rPr>
              <a:t>It is possible to pick out many different themes in Macbeth, each of which links to a different message that the audience might take from the play. </a:t>
            </a:r>
          </a:p>
          <a:p>
            <a:pPr marL="0" indent="0" eaLnBrk="1" fontAlgn="auto" hangingPunct="1">
              <a:lnSpc>
                <a:spcPct val="100000"/>
              </a:lnSpc>
              <a:spcAft>
                <a:spcPts val="0"/>
              </a:spcAft>
              <a:buNone/>
              <a:defRPr/>
            </a:pPr>
            <a:r>
              <a:rPr lang="en-GB" dirty="0">
                <a:latin typeface="+mn-lt"/>
                <a:cs typeface="+mn-cs"/>
              </a:rPr>
              <a:t>People have different views about what the overall message of Macbeth is and what the main themes are. This is understandable as any work of art will be interpreted differently at different times and by different people. </a:t>
            </a:r>
          </a:p>
        </p:txBody>
      </p:sp>
      <p:sp>
        <p:nvSpPr>
          <p:cNvPr id="3" name="Title 2"/>
          <p:cNvSpPr>
            <a:spLocks noGrp="1"/>
          </p:cNvSpPr>
          <p:nvPr>
            <p:ph type="title"/>
          </p:nvPr>
        </p:nvSpPr>
        <p:spPr>
          <a:xfrm>
            <a:off x="468313" y="457200"/>
            <a:ext cx="8207375" cy="962025"/>
          </a:xfrm>
        </p:spPr>
        <p:txBody>
          <a:bodyPr/>
          <a:lstStyle/>
          <a:p>
            <a:pPr eaLnBrk="1" fontAlgn="auto" hangingPunct="1">
              <a:spcAft>
                <a:spcPts val="0"/>
              </a:spcAft>
              <a:defRPr/>
            </a:pPr>
            <a:r>
              <a:rPr lang="en-GB" b="0" dirty="0">
                <a:solidFill>
                  <a:srgbClr val="7E403E"/>
                </a:solidFill>
                <a:latin typeface="Twinkl SemiBold" pitchFamily="2" charset="0"/>
              </a:rPr>
              <a:t>Themes</a:t>
            </a:r>
          </a:p>
        </p:txBody>
      </p:sp>
      <p:grpSp>
        <p:nvGrpSpPr>
          <p:cNvPr id="11" name="Group 10"/>
          <p:cNvGrpSpPr/>
          <p:nvPr/>
        </p:nvGrpSpPr>
        <p:grpSpPr>
          <a:xfrm>
            <a:off x="5376863" y="1752838"/>
            <a:ext cx="3548890" cy="1157050"/>
            <a:chOff x="585788" y="1324213"/>
            <a:chExt cx="3548890" cy="1157050"/>
          </a:xfrm>
        </p:grpSpPr>
        <p:sp>
          <p:nvSpPr>
            <p:cNvPr id="12" name="Right Triangle 11"/>
            <p:cNvSpPr/>
            <p:nvPr/>
          </p:nvSpPr>
          <p:spPr>
            <a:xfrm rot="13500000">
              <a:off x="3738803" y="1324213"/>
              <a:ext cx="320200" cy="320199"/>
            </a:xfrm>
            <a:prstGeom prst="rtTriangle">
              <a:avLst/>
            </a:prstGeom>
            <a:solidFill>
              <a:srgbClr val="A26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85788" y="1484313"/>
              <a:ext cx="3548890" cy="996950"/>
            </a:xfrm>
            <a:prstGeom prst="rect">
              <a:avLst/>
            </a:prstGeom>
            <a:solidFill>
              <a:srgbClr val="BD793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dirty="0">
                  <a:latin typeface="+mj-lt"/>
                </a:rPr>
                <a:t>We are going to look at just three themes:</a:t>
              </a:r>
            </a:p>
          </p:txBody>
        </p:sp>
      </p:grpSp>
      <p:sp>
        <p:nvSpPr>
          <p:cNvPr id="4" name="Rectangle 3"/>
          <p:cNvSpPr/>
          <p:nvPr/>
        </p:nvSpPr>
        <p:spPr>
          <a:xfrm>
            <a:off x="5899867" y="3093057"/>
            <a:ext cx="2524995" cy="556592"/>
          </a:xfrm>
          <a:prstGeom prst="rect">
            <a:avLst/>
          </a:prstGeom>
          <a:solidFill>
            <a:srgbClr val="7E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Ambition</a:t>
            </a:r>
          </a:p>
        </p:txBody>
      </p:sp>
      <p:sp>
        <p:nvSpPr>
          <p:cNvPr id="14" name="Rectangle 13"/>
          <p:cNvSpPr/>
          <p:nvPr/>
        </p:nvSpPr>
        <p:spPr>
          <a:xfrm>
            <a:off x="5899867" y="3745064"/>
            <a:ext cx="2524995" cy="556592"/>
          </a:xfrm>
          <a:prstGeom prst="rect">
            <a:avLst/>
          </a:prstGeom>
          <a:solidFill>
            <a:srgbClr val="BD7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Gender</a:t>
            </a:r>
          </a:p>
        </p:txBody>
      </p:sp>
      <p:sp>
        <p:nvSpPr>
          <p:cNvPr id="15" name="Rectangle 14"/>
          <p:cNvSpPr/>
          <p:nvPr/>
        </p:nvSpPr>
        <p:spPr>
          <a:xfrm>
            <a:off x="5899867" y="4397071"/>
            <a:ext cx="2524995" cy="556592"/>
          </a:xfrm>
          <a:prstGeom prst="rect">
            <a:avLst/>
          </a:prstGeom>
          <a:solidFill>
            <a:srgbClr val="C69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Fate/Free Will</a:t>
            </a:r>
          </a:p>
        </p:txBody>
      </p:sp>
    </p:spTree>
    <p:extLst>
      <p:ext uri="{BB962C8B-B14F-4D97-AF65-F5344CB8AC3E}">
        <p14:creationId xmlns:p14="http://schemas.microsoft.com/office/powerpoint/2010/main" val="99106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8313" y="2353587"/>
            <a:ext cx="8207375" cy="811033"/>
          </a:xfrm>
          <a:prstGeom prst="roundRect">
            <a:avLst>
              <a:gd name="adj" fmla="val 0"/>
            </a:avLst>
          </a:prstGeom>
        </p:spPr>
        <p:txBody>
          <a:bodyPr lIns="252000" tIns="144000" rIns="252000" bIns="144000">
            <a:normAutofit/>
          </a:bodyPr>
          <a:lstStyle/>
          <a:p>
            <a:pPr marL="0" indent="0" eaLnBrk="1" fontAlgn="auto" hangingPunct="1">
              <a:lnSpc>
                <a:spcPct val="100000"/>
              </a:lnSpc>
              <a:spcAft>
                <a:spcPts val="0"/>
              </a:spcAft>
              <a:buNone/>
              <a:defRPr/>
            </a:pPr>
            <a:r>
              <a:rPr lang="en-GB" sz="1600" dirty="0">
                <a:latin typeface="+mn-lt"/>
                <a:cs typeface="+mn-cs"/>
              </a:rPr>
              <a:t>Look at your quotes sheet and fill it in to analyse the quotes on ambition. Then use what you have written to answer the questions below:</a:t>
            </a:r>
          </a:p>
        </p:txBody>
      </p:sp>
      <p:sp>
        <p:nvSpPr>
          <p:cNvPr id="3" name="Title 2"/>
          <p:cNvSpPr>
            <a:spLocks noGrp="1"/>
          </p:cNvSpPr>
          <p:nvPr>
            <p:ph type="title"/>
          </p:nvPr>
        </p:nvSpPr>
        <p:spPr>
          <a:xfrm>
            <a:off x="468313" y="457200"/>
            <a:ext cx="8207375" cy="962025"/>
          </a:xfrm>
        </p:spPr>
        <p:txBody>
          <a:bodyPr/>
          <a:lstStyle/>
          <a:p>
            <a:pPr eaLnBrk="1" fontAlgn="auto" hangingPunct="1">
              <a:spcAft>
                <a:spcPts val="0"/>
              </a:spcAft>
              <a:defRPr/>
            </a:pPr>
            <a:r>
              <a:rPr lang="en-GB" b="0" dirty="0">
                <a:solidFill>
                  <a:srgbClr val="7E403E"/>
                </a:solidFill>
                <a:latin typeface="Twinkl SemiBold" pitchFamily="2" charset="0"/>
              </a:rPr>
              <a:t>Ambition</a:t>
            </a:r>
          </a:p>
        </p:txBody>
      </p:sp>
      <p:grpSp>
        <p:nvGrpSpPr>
          <p:cNvPr id="8" name="Group 7"/>
          <p:cNvGrpSpPr/>
          <p:nvPr/>
        </p:nvGrpSpPr>
        <p:grpSpPr>
          <a:xfrm>
            <a:off x="230587" y="1324213"/>
            <a:ext cx="8698727" cy="1021423"/>
            <a:chOff x="230587" y="1324213"/>
            <a:chExt cx="8698727" cy="1021423"/>
          </a:xfrm>
        </p:grpSpPr>
        <p:sp>
          <p:nvSpPr>
            <p:cNvPr id="9" name="Right Triangle 8"/>
            <p:cNvSpPr/>
            <p:nvPr/>
          </p:nvSpPr>
          <p:spPr>
            <a:xfrm rot="2700000">
              <a:off x="296904" y="1324213"/>
              <a:ext cx="320200" cy="320199"/>
            </a:xfrm>
            <a:prstGeom prst="rtTriangle">
              <a:avLst/>
            </a:prstGeom>
            <a:solidFill>
              <a:srgbClr val="A58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p:cNvSpPr/>
            <p:nvPr/>
          </p:nvSpPr>
          <p:spPr>
            <a:xfrm rot="13500000">
              <a:off x="8527320" y="1324213"/>
              <a:ext cx="320200" cy="320199"/>
            </a:xfrm>
            <a:prstGeom prst="rtTriangle">
              <a:avLst/>
            </a:prstGeom>
            <a:solidFill>
              <a:srgbClr val="A58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30587" y="1484314"/>
              <a:ext cx="8698727" cy="861322"/>
            </a:xfrm>
            <a:prstGeom prst="rect">
              <a:avLst/>
            </a:prstGeom>
            <a:solidFill>
              <a:srgbClr val="C69E4E"/>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Ins="396000" rtlCol="0" anchor="ctr"/>
            <a:lstStyle/>
            <a:p>
              <a:pPr algn="ctr"/>
              <a:r>
                <a:rPr lang="en-GB" sz="1600" dirty="0">
                  <a:latin typeface="+mj-lt"/>
                </a:rPr>
                <a:t>Ambition has a large role to play in the story. If it wasn’t for the ambition of Macbeth and Lady Macbeth, nothing would have happened!</a:t>
              </a:r>
            </a:p>
          </p:txBody>
        </p:sp>
      </p:grpSp>
      <p:sp>
        <p:nvSpPr>
          <p:cNvPr id="13" name="Rectangle 12"/>
          <p:cNvSpPr/>
          <p:nvPr/>
        </p:nvSpPr>
        <p:spPr>
          <a:xfrm>
            <a:off x="723176" y="3164620"/>
            <a:ext cx="4810932" cy="2964718"/>
          </a:xfrm>
          <a:prstGeom prst="rect">
            <a:avLst/>
          </a:prstGeom>
          <a:solidFill>
            <a:srgbClr val="6C743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342900" indent="-342900">
              <a:buFontTx/>
              <a:buAutoNum type="arabicPeriod"/>
              <a:defRPr/>
            </a:pPr>
            <a:r>
              <a:rPr lang="en-GB" altLang="en-US" sz="1600" dirty="0">
                <a:cs typeface="Arial" panose="020B0604020202020204" pitchFamily="34" charset="0"/>
              </a:rPr>
              <a:t>Was Macbeth ambitious for himself anyway, or was the seed of ambition planted by </a:t>
            </a:r>
            <a:br>
              <a:rPr lang="en-GB" altLang="en-US" sz="1600" dirty="0">
                <a:cs typeface="Arial" panose="020B0604020202020204" pitchFamily="34" charset="0"/>
              </a:rPr>
            </a:br>
            <a:r>
              <a:rPr lang="en-GB" altLang="en-US" sz="1600" dirty="0">
                <a:cs typeface="Arial" panose="020B0604020202020204" pitchFamily="34" charset="0"/>
              </a:rPr>
              <a:t>the witches?</a:t>
            </a:r>
          </a:p>
          <a:p>
            <a:pPr marL="342900" indent="-342900">
              <a:buFontTx/>
              <a:buAutoNum type="arabicPeriod"/>
              <a:defRPr/>
            </a:pPr>
            <a:r>
              <a:rPr lang="en-GB" altLang="en-US" sz="1600" dirty="0">
                <a:cs typeface="Arial" panose="020B0604020202020204" pitchFamily="34" charset="0"/>
              </a:rPr>
              <a:t>Is anyone else in the play ambitious, other than Macbeth and Lady Macbeth?</a:t>
            </a:r>
          </a:p>
          <a:p>
            <a:pPr marL="342900" indent="-342900">
              <a:buFontTx/>
              <a:buAutoNum type="arabicPeriod"/>
              <a:defRPr/>
            </a:pPr>
            <a:r>
              <a:rPr lang="en-GB" altLang="en-US" sz="1600" dirty="0">
                <a:cs typeface="Arial" panose="020B0604020202020204" pitchFamily="34" charset="0"/>
              </a:rPr>
              <a:t>Does Shakespeare portray ambition itself </a:t>
            </a:r>
            <a:br>
              <a:rPr lang="en-GB" altLang="en-US" sz="1600" dirty="0">
                <a:cs typeface="Arial" panose="020B0604020202020204" pitchFamily="34" charset="0"/>
              </a:rPr>
            </a:br>
            <a:r>
              <a:rPr lang="en-GB" altLang="en-US" sz="1600" dirty="0">
                <a:cs typeface="Arial" panose="020B0604020202020204" pitchFamily="34" charset="0"/>
              </a:rPr>
              <a:t>as evil?</a:t>
            </a:r>
          </a:p>
          <a:p>
            <a:pPr marL="342900" indent="-342900">
              <a:buFontTx/>
              <a:buAutoNum type="arabicPeriod"/>
              <a:defRPr/>
            </a:pPr>
            <a:r>
              <a:rPr lang="en-GB" altLang="en-US" sz="1600" dirty="0">
                <a:cs typeface="Arial" panose="020B0604020202020204" pitchFamily="34" charset="0"/>
              </a:rPr>
              <a:t>Why might a Shakespearean audience have felt uneasy at the notion of ambition?</a:t>
            </a:r>
          </a:p>
        </p:txBody>
      </p:sp>
      <p:sp>
        <p:nvSpPr>
          <p:cNvPr id="17" name="Right Triangle 16"/>
          <p:cNvSpPr/>
          <p:nvPr/>
        </p:nvSpPr>
        <p:spPr>
          <a:xfrm rot="13500000">
            <a:off x="8527320" y="3268899"/>
            <a:ext cx="320200" cy="320199"/>
          </a:xfrm>
          <a:prstGeom prst="rtTriangle">
            <a:avLst/>
          </a:prstGeom>
          <a:solidFill>
            <a:srgbClr val="A58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788970" y="3429000"/>
            <a:ext cx="3140343" cy="861322"/>
          </a:xfrm>
          <a:prstGeom prst="rect">
            <a:avLst/>
          </a:prstGeom>
          <a:solidFill>
            <a:srgbClr val="C69E4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396000" rtlCol="0" anchor="ctr"/>
          <a:lstStyle/>
          <a:p>
            <a:r>
              <a:rPr lang="en-GB" sz="1600" dirty="0">
                <a:latin typeface="+mj-lt"/>
              </a:rPr>
              <a:t>Remember to support your answers with quotes. </a:t>
            </a:r>
          </a:p>
        </p:txBody>
      </p:sp>
    </p:spTree>
    <p:extLst>
      <p:ext uri="{BB962C8B-B14F-4D97-AF65-F5344CB8AC3E}">
        <p14:creationId xmlns:p14="http://schemas.microsoft.com/office/powerpoint/2010/main" val="33144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0589" y="3501499"/>
            <a:ext cx="8686615" cy="936777"/>
            <a:chOff x="238540" y="4308518"/>
            <a:chExt cx="8686615" cy="936777"/>
          </a:xfrm>
        </p:grpSpPr>
        <p:sp>
          <p:nvSpPr>
            <p:cNvPr id="15" name="Right Triangle 14"/>
            <p:cNvSpPr/>
            <p:nvPr/>
          </p:nvSpPr>
          <p:spPr>
            <a:xfrm rot="13500000">
              <a:off x="8538639" y="4308518"/>
              <a:ext cx="320200" cy="320199"/>
            </a:xfrm>
            <a:prstGeom prst="rtTriangle">
              <a:avLst/>
            </a:prstGeom>
            <a:solidFill>
              <a:srgbClr val="5D2E2D"/>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ctr"/>
              <a:endParaRPr lang="en-GB" sz="1600"/>
            </a:p>
          </p:txBody>
        </p:sp>
        <p:sp>
          <p:nvSpPr>
            <p:cNvPr id="12" name="Right Triangle 11"/>
            <p:cNvSpPr/>
            <p:nvPr/>
          </p:nvSpPr>
          <p:spPr>
            <a:xfrm rot="2700000">
              <a:off x="304855" y="4308518"/>
              <a:ext cx="320200" cy="320199"/>
            </a:xfrm>
            <a:prstGeom prst="rtTriangle">
              <a:avLst/>
            </a:prstGeom>
            <a:solidFill>
              <a:srgbClr val="5D2E2D"/>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ctr"/>
              <a:endParaRPr lang="en-GB" sz="1600"/>
            </a:p>
          </p:txBody>
        </p:sp>
        <p:sp>
          <p:nvSpPr>
            <p:cNvPr id="10" name="Rectangle 9"/>
            <p:cNvSpPr/>
            <p:nvPr/>
          </p:nvSpPr>
          <p:spPr>
            <a:xfrm>
              <a:off x="238540" y="4468618"/>
              <a:ext cx="8686615" cy="776677"/>
            </a:xfrm>
            <a:prstGeom prst="rect">
              <a:avLst/>
            </a:prstGeom>
            <a:solidFill>
              <a:srgbClr val="7E403E"/>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Ins="504000" rtlCol="0" anchor="ctr"/>
            <a:lstStyle/>
            <a:p>
              <a:pPr algn="ctr"/>
              <a:r>
                <a:rPr lang="en-GB" sz="1400" dirty="0"/>
                <a:t>Look at your sheet and fill in your analysis of the quotes there. Then use what you have learned to answer the following questions:</a:t>
              </a:r>
            </a:p>
          </p:txBody>
        </p:sp>
      </p:grpSp>
      <p:sp>
        <p:nvSpPr>
          <p:cNvPr id="2" name="Content Placeholder 1"/>
          <p:cNvSpPr>
            <a:spLocks noGrp="1"/>
          </p:cNvSpPr>
          <p:nvPr>
            <p:ph idx="4294967295"/>
          </p:nvPr>
        </p:nvSpPr>
        <p:spPr>
          <a:xfrm>
            <a:off x="4572000" y="1828800"/>
            <a:ext cx="4103687" cy="2199901"/>
          </a:xfrm>
          <a:prstGeom prst="roundRect">
            <a:avLst>
              <a:gd name="adj" fmla="val 0"/>
            </a:avLst>
          </a:prstGeom>
        </p:spPr>
        <p:txBody>
          <a:bodyPr lIns="252000" tIns="144000" rIns="252000" bIns="144000">
            <a:normAutofit/>
          </a:bodyPr>
          <a:lstStyle/>
          <a:p>
            <a:pPr marL="0" indent="0" eaLnBrk="1" fontAlgn="auto" hangingPunct="1">
              <a:lnSpc>
                <a:spcPct val="100000"/>
              </a:lnSpc>
              <a:spcAft>
                <a:spcPts val="0"/>
              </a:spcAft>
              <a:buNone/>
              <a:defRPr/>
            </a:pPr>
            <a:r>
              <a:rPr lang="en-GB" sz="1400" dirty="0">
                <a:latin typeface="+mn-lt"/>
                <a:cs typeface="+mn-cs"/>
              </a:rPr>
              <a:t>The witches are also significant in a discussion of gender. Despite their beards, they are female and yet they meddle in the affairs of men with far-reaching consequences. </a:t>
            </a:r>
          </a:p>
        </p:txBody>
      </p:sp>
      <p:sp>
        <p:nvSpPr>
          <p:cNvPr id="3" name="Title 2"/>
          <p:cNvSpPr>
            <a:spLocks noGrp="1"/>
          </p:cNvSpPr>
          <p:nvPr>
            <p:ph type="title"/>
          </p:nvPr>
        </p:nvSpPr>
        <p:spPr>
          <a:xfrm>
            <a:off x="468313" y="457200"/>
            <a:ext cx="8207375" cy="962025"/>
          </a:xfrm>
        </p:spPr>
        <p:txBody>
          <a:bodyPr/>
          <a:lstStyle/>
          <a:p>
            <a:pPr eaLnBrk="1" fontAlgn="auto" hangingPunct="1">
              <a:spcAft>
                <a:spcPts val="0"/>
              </a:spcAft>
              <a:defRPr/>
            </a:pPr>
            <a:r>
              <a:rPr lang="en-GB" b="0" dirty="0">
                <a:solidFill>
                  <a:srgbClr val="7E403E"/>
                </a:solidFill>
                <a:latin typeface="Twinkl SemiBold" pitchFamily="2" charset="0"/>
              </a:rPr>
              <a:t>Gender</a:t>
            </a:r>
          </a:p>
        </p:txBody>
      </p:sp>
      <p:grpSp>
        <p:nvGrpSpPr>
          <p:cNvPr id="14" name="Group 13"/>
          <p:cNvGrpSpPr/>
          <p:nvPr/>
        </p:nvGrpSpPr>
        <p:grpSpPr>
          <a:xfrm>
            <a:off x="230588" y="1324213"/>
            <a:ext cx="4341412" cy="2128120"/>
            <a:chOff x="230588" y="1324213"/>
            <a:chExt cx="4341412" cy="2128120"/>
          </a:xfrm>
        </p:grpSpPr>
        <p:sp>
          <p:nvSpPr>
            <p:cNvPr id="8" name="Right Triangle 7"/>
            <p:cNvSpPr/>
            <p:nvPr/>
          </p:nvSpPr>
          <p:spPr>
            <a:xfrm rot="2700000">
              <a:off x="296904" y="1324213"/>
              <a:ext cx="320200" cy="320199"/>
            </a:xfrm>
            <a:prstGeom prst="rtTriangle">
              <a:avLst/>
            </a:prstGeom>
            <a:solidFill>
              <a:srgbClr val="575E30"/>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ctr"/>
              <a:endParaRPr lang="en-GB"/>
            </a:p>
          </p:txBody>
        </p:sp>
        <p:sp>
          <p:nvSpPr>
            <p:cNvPr id="9" name="Rectangle 8"/>
            <p:cNvSpPr/>
            <p:nvPr/>
          </p:nvSpPr>
          <p:spPr>
            <a:xfrm>
              <a:off x="230588" y="1484313"/>
              <a:ext cx="4341412" cy="1968020"/>
            </a:xfrm>
            <a:prstGeom prst="rect">
              <a:avLst/>
            </a:prstGeom>
            <a:solidFill>
              <a:srgbClr val="6C743C"/>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Ins="180000" rtlCol="0" anchor="ctr"/>
            <a:lstStyle/>
            <a:p>
              <a:r>
                <a:rPr lang="en-GB" sz="1400" dirty="0">
                  <a:latin typeface="+mj-lt"/>
                </a:rPr>
                <a:t>The complex relationship between Macbeth and Lady Macbeth makes gender an important theme in the play. </a:t>
              </a:r>
              <a:br>
                <a:rPr lang="en-GB" sz="1400" dirty="0">
                  <a:latin typeface="+mj-lt"/>
                </a:rPr>
              </a:br>
              <a:r>
                <a:rPr lang="en-GB" sz="1400" dirty="0"/>
                <a:t>At first, Lady Macbeth appears to ‘wear the trousers’ in their relationship, even asking the spirits to ‘unsex’ her. She accuses Macbeth several times of not being a ‘proper man’. </a:t>
              </a:r>
            </a:p>
          </p:txBody>
        </p:sp>
      </p:grpSp>
      <p:sp>
        <p:nvSpPr>
          <p:cNvPr id="16" name="Content Placeholder 1"/>
          <p:cNvSpPr>
            <a:spLocks noGrp="1"/>
          </p:cNvSpPr>
          <p:nvPr>
            <p:ph idx="4294967295"/>
          </p:nvPr>
        </p:nvSpPr>
        <p:spPr>
          <a:xfrm>
            <a:off x="476266" y="4438276"/>
            <a:ext cx="7721530" cy="2544389"/>
          </a:xfrm>
          <a:prstGeom prst="roundRect">
            <a:avLst>
              <a:gd name="adj" fmla="val 0"/>
            </a:avLst>
          </a:prstGeom>
        </p:spPr>
        <p:txBody>
          <a:bodyPr lIns="252000" tIns="144000" rIns="252000" bIns="144000">
            <a:normAutofit/>
          </a:bodyPr>
          <a:lstStyle/>
          <a:p>
            <a:pPr marL="342900" indent="-342900" eaLnBrk="1" fontAlgn="auto" hangingPunct="1">
              <a:lnSpc>
                <a:spcPct val="100000"/>
              </a:lnSpc>
              <a:spcAft>
                <a:spcPts val="0"/>
              </a:spcAft>
              <a:buFont typeface="+mj-lt"/>
              <a:buAutoNum type="arabicPeriod"/>
              <a:defRPr/>
            </a:pPr>
            <a:r>
              <a:rPr lang="en-GB" sz="1400" dirty="0">
                <a:latin typeface="+mn-lt"/>
                <a:cs typeface="+mn-cs"/>
              </a:rPr>
              <a:t>Thinking about Lady Macbeth and the witches, do you think Shakespeare portrays women as evil?</a:t>
            </a:r>
          </a:p>
          <a:p>
            <a:pPr marL="342900" indent="-342900" eaLnBrk="1" fontAlgn="auto" hangingPunct="1">
              <a:lnSpc>
                <a:spcPct val="100000"/>
              </a:lnSpc>
              <a:spcAft>
                <a:spcPts val="0"/>
              </a:spcAft>
              <a:buFont typeface="+mj-lt"/>
              <a:buAutoNum type="arabicPeriod"/>
              <a:defRPr/>
            </a:pPr>
            <a:r>
              <a:rPr lang="en-GB" sz="1400" dirty="0">
                <a:latin typeface="+mn-lt"/>
                <a:cs typeface="+mn-cs"/>
              </a:rPr>
              <a:t>What is ‘manliness’ as seen in Macbeth?</a:t>
            </a:r>
          </a:p>
          <a:p>
            <a:pPr marL="342900" indent="-342900" eaLnBrk="1" fontAlgn="auto" hangingPunct="1">
              <a:lnSpc>
                <a:spcPct val="100000"/>
              </a:lnSpc>
              <a:spcAft>
                <a:spcPts val="0"/>
              </a:spcAft>
              <a:buFont typeface="+mj-lt"/>
              <a:buAutoNum type="arabicPeriod"/>
              <a:defRPr/>
            </a:pPr>
            <a:r>
              <a:rPr lang="en-GB" sz="1400" dirty="0">
                <a:latin typeface="+mn-lt"/>
                <a:cs typeface="+mn-cs"/>
              </a:rPr>
              <a:t>What does it say about how women were viewed at the time that Lady Macbeth needs to be ‘unsexed’ in order to turn herself to evil deeds?</a:t>
            </a:r>
          </a:p>
        </p:txBody>
      </p:sp>
    </p:spTree>
    <p:extLst>
      <p:ext uri="{BB962C8B-B14F-4D97-AF65-F5344CB8AC3E}">
        <p14:creationId xmlns:p14="http://schemas.microsoft.com/office/powerpoint/2010/main" val="148586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8313" y="1348741"/>
            <a:ext cx="4103687" cy="2089418"/>
          </a:xfrm>
          <a:prstGeom prst="roundRect">
            <a:avLst>
              <a:gd name="adj" fmla="val 0"/>
            </a:avLst>
          </a:prstGeom>
        </p:spPr>
        <p:txBody>
          <a:bodyPr lIns="252000" tIns="144000" rIns="252000" bIns="144000">
            <a:normAutofit/>
          </a:bodyPr>
          <a:lstStyle/>
          <a:p>
            <a:pPr marL="0" indent="0" eaLnBrk="1" fontAlgn="auto" hangingPunct="1">
              <a:lnSpc>
                <a:spcPct val="100000"/>
              </a:lnSpc>
              <a:spcAft>
                <a:spcPts val="0"/>
              </a:spcAft>
              <a:buNone/>
              <a:defRPr/>
            </a:pPr>
            <a:r>
              <a:rPr lang="en-GB" sz="1600" dirty="0">
                <a:latin typeface="+mn-lt"/>
                <a:cs typeface="+mn-cs"/>
              </a:rPr>
              <a:t>The witches’ prophecies suggest that the future is fixed and that fate will make things happen a certain way, whatever action people take. This way of thinking suggests that it doesn’t matter what men and women do; the future cannot be changed. </a:t>
            </a:r>
          </a:p>
        </p:txBody>
      </p:sp>
      <p:sp>
        <p:nvSpPr>
          <p:cNvPr id="3" name="Title 2"/>
          <p:cNvSpPr>
            <a:spLocks noGrp="1"/>
          </p:cNvSpPr>
          <p:nvPr>
            <p:ph type="title"/>
          </p:nvPr>
        </p:nvSpPr>
        <p:spPr>
          <a:xfrm>
            <a:off x="468313" y="457200"/>
            <a:ext cx="8207375" cy="962025"/>
          </a:xfrm>
        </p:spPr>
        <p:txBody>
          <a:bodyPr/>
          <a:lstStyle/>
          <a:p>
            <a:pPr eaLnBrk="1" fontAlgn="auto" hangingPunct="1">
              <a:spcAft>
                <a:spcPts val="0"/>
              </a:spcAft>
              <a:defRPr/>
            </a:pPr>
            <a:r>
              <a:rPr lang="en-GB" b="0" dirty="0">
                <a:solidFill>
                  <a:srgbClr val="7E403E"/>
                </a:solidFill>
                <a:latin typeface="Twinkl SemiBold" pitchFamily="2" charset="0"/>
              </a:rPr>
              <a:t>Fate/Free Will</a:t>
            </a:r>
          </a:p>
        </p:txBody>
      </p:sp>
      <p:sp>
        <p:nvSpPr>
          <p:cNvPr id="4" name="Content Placeholder 1"/>
          <p:cNvSpPr>
            <a:spLocks noGrp="1"/>
          </p:cNvSpPr>
          <p:nvPr>
            <p:ph idx="4294967295"/>
          </p:nvPr>
        </p:nvSpPr>
        <p:spPr>
          <a:xfrm>
            <a:off x="4564185" y="1555261"/>
            <a:ext cx="4103687" cy="4861413"/>
          </a:xfrm>
          <a:prstGeom prst="roundRect">
            <a:avLst>
              <a:gd name="adj" fmla="val 0"/>
            </a:avLst>
          </a:prstGeom>
        </p:spPr>
        <p:txBody>
          <a:bodyPr lIns="252000" tIns="144000" rIns="252000" bIns="144000">
            <a:normAutofit/>
          </a:bodyPr>
          <a:lstStyle/>
          <a:p>
            <a:pPr marL="0" indent="0" algn="r" eaLnBrk="1" fontAlgn="auto" hangingPunct="1">
              <a:lnSpc>
                <a:spcPct val="100000"/>
              </a:lnSpc>
              <a:spcAft>
                <a:spcPts val="0"/>
              </a:spcAft>
              <a:buNone/>
              <a:defRPr/>
            </a:pPr>
            <a:r>
              <a:rPr lang="en-GB" sz="1600" dirty="0">
                <a:latin typeface="+mn-lt"/>
                <a:cs typeface="+mn-cs"/>
              </a:rPr>
              <a:t>On the opposite side is a belief in free will – the belief that humans choose their destiny through their actions and that the future is not fixed but created from an infinite number of possibilities as we go through life.</a:t>
            </a:r>
          </a:p>
        </p:txBody>
      </p:sp>
      <p:grpSp>
        <p:nvGrpSpPr>
          <p:cNvPr id="5" name="Group 4"/>
          <p:cNvGrpSpPr/>
          <p:nvPr/>
        </p:nvGrpSpPr>
        <p:grpSpPr>
          <a:xfrm>
            <a:off x="230588" y="3278059"/>
            <a:ext cx="4341412" cy="1278056"/>
            <a:chOff x="230588" y="1324213"/>
            <a:chExt cx="4341412" cy="1278056"/>
          </a:xfrm>
        </p:grpSpPr>
        <p:sp>
          <p:nvSpPr>
            <p:cNvPr id="6" name="Right Triangle 5"/>
            <p:cNvSpPr/>
            <p:nvPr/>
          </p:nvSpPr>
          <p:spPr>
            <a:xfrm rot="2700000">
              <a:off x="296904" y="1324213"/>
              <a:ext cx="320200" cy="320199"/>
            </a:xfrm>
            <a:prstGeom prst="rtTriangle">
              <a:avLst/>
            </a:prstGeom>
            <a:solidFill>
              <a:srgbClr val="9F662D"/>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ctr"/>
              <a:endParaRPr lang="en-GB"/>
            </a:p>
          </p:txBody>
        </p:sp>
        <p:sp>
          <p:nvSpPr>
            <p:cNvPr id="7" name="Rectangle 6"/>
            <p:cNvSpPr/>
            <p:nvPr/>
          </p:nvSpPr>
          <p:spPr>
            <a:xfrm>
              <a:off x="230588" y="1484313"/>
              <a:ext cx="4341412" cy="1117956"/>
            </a:xfrm>
            <a:prstGeom prst="rect">
              <a:avLst/>
            </a:prstGeom>
            <a:solidFill>
              <a:srgbClr val="BD7935"/>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Ins="180000" rtlCol="0" anchor="ctr"/>
            <a:lstStyle/>
            <a:p>
              <a:r>
                <a:rPr lang="en-GB" sz="1600" dirty="0">
                  <a:latin typeface="+mj-lt"/>
                </a:rPr>
                <a:t>Fill in your sheet to analyse the quotes and then use your work to answer the questions below:</a:t>
              </a:r>
            </a:p>
          </p:txBody>
        </p:sp>
      </p:grpSp>
      <p:sp>
        <p:nvSpPr>
          <p:cNvPr id="8" name="Content Placeholder 1"/>
          <p:cNvSpPr>
            <a:spLocks noGrp="1"/>
          </p:cNvSpPr>
          <p:nvPr>
            <p:ph idx="4294967295"/>
          </p:nvPr>
        </p:nvSpPr>
        <p:spPr>
          <a:xfrm>
            <a:off x="468313" y="4556115"/>
            <a:ext cx="4744549" cy="2089418"/>
          </a:xfrm>
          <a:prstGeom prst="roundRect">
            <a:avLst>
              <a:gd name="adj" fmla="val 0"/>
            </a:avLst>
          </a:prstGeom>
        </p:spPr>
        <p:txBody>
          <a:bodyPr lIns="252000" tIns="144000" rIns="252000" bIns="144000">
            <a:normAutofit/>
          </a:bodyPr>
          <a:lstStyle/>
          <a:p>
            <a:pPr marL="342900" indent="-342900" eaLnBrk="1" fontAlgn="auto" hangingPunct="1">
              <a:lnSpc>
                <a:spcPct val="100000"/>
              </a:lnSpc>
              <a:spcAft>
                <a:spcPts val="0"/>
              </a:spcAft>
              <a:buFont typeface="+mj-lt"/>
              <a:buAutoNum type="arabicPeriod"/>
              <a:defRPr/>
            </a:pPr>
            <a:r>
              <a:rPr lang="en-GB" sz="1600" dirty="0">
                <a:latin typeface="+mn-lt"/>
                <a:cs typeface="+mn-cs"/>
              </a:rPr>
              <a:t>Are the witches wrong to tell Macbeth </a:t>
            </a:r>
            <a:br>
              <a:rPr lang="en-GB" sz="1600" dirty="0">
                <a:latin typeface="+mn-lt"/>
                <a:cs typeface="+mn-cs"/>
              </a:rPr>
            </a:br>
            <a:r>
              <a:rPr lang="en-GB" sz="1600" dirty="0">
                <a:latin typeface="+mn-lt"/>
                <a:cs typeface="+mn-cs"/>
              </a:rPr>
              <a:t>and Banquo their prophecies?</a:t>
            </a:r>
          </a:p>
          <a:p>
            <a:pPr marL="342900" indent="-342900" eaLnBrk="1" fontAlgn="auto" hangingPunct="1">
              <a:lnSpc>
                <a:spcPct val="100000"/>
              </a:lnSpc>
              <a:spcAft>
                <a:spcPts val="0"/>
              </a:spcAft>
              <a:buFont typeface="+mj-lt"/>
              <a:buAutoNum type="arabicPeriod"/>
              <a:defRPr/>
            </a:pPr>
            <a:r>
              <a:rPr lang="en-GB" sz="1600" dirty="0">
                <a:latin typeface="+mn-lt"/>
                <a:cs typeface="+mn-cs"/>
              </a:rPr>
              <a:t>Is Macbeth the victim of fate?</a:t>
            </a:r>
          </a:p>
          <a:p>
            <a:pPr marL="342900" indent="-342900" eaLnBrk="1" fontAlgn="auto" hangingPunct="1">
              <a:lnSpc>
                <a:spcPct val="100000"/>
              </a:lnSpc>
              <a:spcAft>
                <a:spcPts val="0"/>
              </a:spcAft>
              <a:buFont typeface="+mj-lt"/>
              <a:buAutoNum type="arabicPeriod"/>
              <a:defRPr/>
            </a:pPr>
            <a:r>
              <a:rPr lang="en-GB" sz="1600" dirty="0">
                <a:latin typeface="+mn-lt"/>
                <a:cs typeface="+mn-cs"/>
              </a:rPr>
              <a:t>If the witches were taken out of the story, would things have turned out differently?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017" y="3438159"/>
            <a:ext cx="3407846" cy="4820453"/>
          </a:xfrm>
          <a:prstGeom prst="rect">
            <a:avLst/>
          </a:prstGeom>
          <a:effectLst>
            <a:outerShdw blurRad="50800" algn="ctr" rotWithShape="0">
              <a:prstClr val="black">
                <a:alpha val="20000"/>
              </a:prstClr>
            </a:outerShdw>
          </a:effectLst>
        </p:spPr>
      </p:pic>
    </p:spTree>
    <p:extLst>
      <p:ext uri="{BB962C8B-B14F-4D97-AF65-F5344CB8AC3E}">
        <p14:creationId xmlns:p14="http://schemas.microsoft.com/office/powerpoint/2010/main" val="142677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457200"/>
            <a:ext cx="8207375" cy="962025"/>
          </a:xfrm>
        </p:spPr>
        <p:txBody>
          <a:bodyPr/>
          <a:lstStyle/>
          <a:p>
            <a:pPr eaLnBrk="1" fontAlgn="auto" hangingPunct="1">
              <a:spcAft>
                <a:spcPts val="0"/>
              </a:spcAft>
              <a:defRPr/>
            </a:pPr>
            <a:r>
              <a:rPr lang="en-GB" b="0" dirty="0">
                <a:solidFill>
                  <a:srgbClr val="7E403E"/>
                </a:solidFill>
                <a:latin typeface="Twinkl SemiBold" pitchFamily="2" charset="0"/>
              </a:rPr>
              <a:t>Your Turn</a:t>
            </a:r>
          </a:p>
        </p:txBody>
      </p:sp>
      <p:grpSp>
        <p:nvGrpSpPr>
          <p:cNvPr id="7" name="Group 6"/>
          <p:cNvGrpSpPr/>
          <p:nvPr/>
        </p:nvGrpSpPr>
        <p:grpSpPr>
          <a:xfrm>
            <a:off x="230588" y="1324213"/>
            <a:ext cx="4341412" cy="1601867"/>
            <a:chOff x="230588" y="1324213"/>
            <a:chExt cx="4341412" cy="1601867"/>
          </a:xfrm>
        </p:grpSpPr>
        <p:sp>
          <p:nvSpPr>
            <p:cNvPr id="8" name="Right Triangle 7"/>
            <p:cNvSpPr/>
            <p:nvPr/>
          </p:nvSpPr>
          <p:spPr>
            <a:xfrm rot="2700000">
              <a:off x="296904" y="1324213"/>
              <a:ext cx="320200" cy="320199"/>
            </a:xfrm>
            <a:prstGeom prst="rtTriangle">
              <a:avLst/>
            </a:prstGeom>
            <a:solidFill>
              <a:srgbClr val="B08D4F"/>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ctr"/>
              <a:endParaRPr lang="en-GB"/>
            </a:p>
          </p:txBody>
        </p:sp>
        <p:sp>
          <p:nvSpPr>
            <p:cNvPr id="9" name="Rectangle 8"/>
            <p:cNvSpPr/>
            <p:nvPr/>
          </p:nvSpPr>
          <p:spPr>
            <a:xfrm>
              <a:off x="230588" y="1484313"/>
              <a:ext cx="4341412" cy="1441767"/>
            </a:xfrm>
            <a:prstGeom prst="rect">
              <a:avLst/>
            </a:prstGeom>
            <a:solidFill>
              <a:srgbClr val="C69E4E"/>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Ins="180000" rtlCol="0" anchor="ctr"/>
            <a:lstStyle/>
            <a:p>
              <a:r>
                <a:rPr lang="en-GB" sz="1600" dirty="0">
                  <a:latin typeface="+mj-lt"/>
                </a:rPr>
                <a:t>Identify at least one other theme from the options given below. </a:t>
              </a:r>
              <a:r>
                <a:rPr lang="en-GB" sz="1600" dirty="0"/>
                <a:t>Explain how this theme is portrayed in the play and find five quotations which link to it.</a:t>
              </a:r>
            </a:p>
          </p:txBody>
        </p:sp>
      </p:grpSp>
      <p:sp>
        <p:nvSpPr>
          <p:cNvPr id="10" name="Rectangle 9"/>
          <p:cNvSpPr/>
          <p:nvPr/>
        </p:nvSpPr>
        <p:spPr>
          <a:xfrm>
            <a:off x="0" y="3147629"/>
            <a:ext cx="3077155" cy="604299"/>
          </a:xfrm>
          <a:prstGeom prst="rect">
            <a:avLst/>
          </a:prstGeom>
          <a:solidFill>
            <a:srgbClr val="6C743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GB" sz="1600" dirty="0"/>
              <a:t>Possible other themes: </a:t>
            </a:r>
          </a:p>
        </p:txBody>
      </p:sp>
      <p:sp>
        <p:nvSpPr>
          <p:cNvPr id="11" name="Rectangle 10"/>
          <p:cNvSpPr/>
          <p:nvPr/>
        </p:nvSpPr>
        <p:spPr>
          <a:xfrm>
            <a:off x="719139" y="3884246"/>
            <a:ext cx="1383199" cy="562708"/>
          </a:xfrm>
          <a:prstGeom prst="rect">
            <a:avLst/>
          </a:prstGeom>
          <a:solidFill>
            <a:srgbClr val="C69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Guilt</a:t>
            </a:r>
          </a:p>
        </p:txBody>
      </p:sp>
      <p:sp>
        <p:nvSpPr>
          <p:cNvPr id="12" name="Rectangle 11"/>
          <p:cNvSpPr/>
          <p:nvPr/>
        </p:nvSpPr>
        <p:spPr>
          <a:xfrm>
            <a:off x="2235323" y="3884246"/>
            <a:ext cx="2110030" cy="562708"/>
          </a:xfrm>
          <a:prstGeom prst="rect">
            <a:avLst/>
          </a:prstGeom>
          <a:solidFill>
            <a:srgbClr val="BD7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The Supernatural</a:t>
            </a:r>
          </a:p>
        </p:txBody>
      </p:sp>
      <p:sp>
        <p:nvSpPr>
          <p:cNvPr id="13" name="Rectangle 12"/>
          <p:cNvSpPr/>
          <p:nvPr/>
        </p:nvSpPr>
        <p:spPr>
          <a:xfrm>
            <a:off x="719139" y="4573453"/>
            <a:ext cx="1383199" cy="562708"/>
          </a:xfrm>
          <a:prstGeom prst="rect">
            <a:avLst/>
          </a:prstGeom>
          <a:solidFill>
            <a:srgbClr val="7E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Kingship</a:t>
            </a:r>
          </a:p>
        </p:txBody>
      </p:sp>
      <p:sp>
        <p:nvSpPr>
          <p:cNvPr id="14" name="Rectangle 13"/>
          <p:cNvSpPr/>
          <p:nvPr/>
        </p:nvSpPr>
        <p:spPr>
          <a:xfrm>
            <a:off x="2235323" y="4573453"/>
            <a:ext cx="1383199" cy="562708"/>
          </a:xfrm>
          <a:prstGeom prst="rect">
            <a:avLst/>
          </a:prstGeom>
          <a:solidFill>
            <a:srgbClr val="6C7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Power</a:t>
            </a:r>
          </a:p>
        </p:txBody>
      </p:sp>
      <p:sp>
        <p:nvSpPr>
          <p:cNvPr id="15" name="Rectangle 14"/>
          <p:cNvSpPr/>
          <p:nvPr/>
        </p:nvSpPr>
        <p:spPr>
          <a:xfrm>
            <a:off x="719139" y="5262660"/>
            <a:ext cx="2899383" cy="562708"/>
          </a:xfrm>
          <a:prstGeom prst="rect">
            <a:avLst/>
          </a:prstGeom>
          <a:solidFill>
            <a:srgbClr val="C69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Appearance </a:t>
            </a:r>
            <a:r>
              <a:rPr lang="en-GB" sz="1600">
                <a:latin typeface="+mj-lt"/>
              </a:rPr>
              <a:t>and Reality</a:t>
            </a:r>
            <a:endParaRPr lang="en-GB" sz="1600" dirty="0">
              <a:latin typeface="+mj-lt"/>
            </a:endParaRPr>
          </a:p>
        </p:txBody>
      </p:sp>
      <p:sp>
        <p:nvSpPr>
          <p:cNvPr id="16" name="Rectangle 15"/>
          <p:cNvSpPr/>
          <p:nvPr/>
        </p:nvSpPr>
        <p:spPr>
          <a:xfrm>
            <a:off x="3751507" y="4573453"/>
            <a:ext cx="1383199" cy="562708"/>
          </a:xfrm>
          <a:prstGeom prst="rect">
            <a:avLst/>
          </a:prstGeom>
          <a:solidFill>
            <a:srgbClr val="7E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Violence</a:t>
            </a:r>
          </a:p>
        </p:txBody>
      </p:sp>
      <p:sp>
        <p:nvSpPr>
          <p:cNvPr id="17" name="Rectangle 16"/>
          <p:cNvSpPr/>
          <p:nvPr/>
        </p:nvSpPr>
        <p:spPr>
          <a:xfrm>
            <a:off x="3751507" y="5262660"/>
            <a:ext cx="1383199" cy="562708"/>
          </a:xfrm>
          <a:prstGeom prst="rect">
            <a:avLst/>
          </a:prstGeom>
          <a:solidFill>
            <a:srgbClr val="BD7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Children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34892" y="1729056"/>
            <a:ext cx="2789971" cy="5152389"/>
          </a:xfrm>
          <a:prstGeom prst="rect">
            <a:avLst/>
          </a:prstGeom>
        </p:spPr>
      </p:pic>
    </p:spTree>
    <p:extLst>
      <p:ext uri="{BB962C8B-B14F-4D97-AF65-F5344CB8AC3E}">
        <p14:creationId xmlns:p14="http://schemas.microsoft.com/office/powerpoint/2010/main" val="3537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2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7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9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11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14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37" y="1484313"/>
            <a:ext cx="2771646" cy="6858000"/>
          </a:xfrm>
          <a:prstGeom prst="rect">
            <a:avLst/>
          </a:prstGeom>
        </p:spPr>
      </p:pic>
      <p:sp>
        <p:nvSpPr>
          <p:cNvPr id="2" name="Content Placeholder 1"/>
          <p:cNvSpPr>
            <a:spLocks noGrp="1"/>
          </p:cNvSpPr>
          <p:nvPr>
            <p:ph idx="4294967295"/>
          </p:nvPr>
        </p:nvSpPr>
        <p:spPr>
          <a:xfrm>
            <a:off x="468313" y="1348741"/>
            <a:ext cx="4103687" cy="5067934"/>
          </a:xfrm>
          <a:prstGeom prst="roundRect">
            <a:avLst>
              <a:gd name="adj" fmla="val 0"/>
            </a:avLst>
          </a:prstGeom>
        </p:spPr>
        <p:txBody>
          <a:bodyPr lIns="252000" tIns="144000" rIns="252000" bIns="144000">
            <a:normAutofit/>
          </a:bodyPr>
          <a:lstStyle/>
          <a:p>
            <a:pPr marL="0" indent="0" eaLnBrk="1" fontAlgn="auto" hangingPunct="1">
              <a:lnSpc>
                <a:spcPct val="100000"/>
              </a:lnSpc>
              <a:spcAft>
                <a:spcPts val="0"/>
              </a:spcAft>
              <a:buNone/>
              <a:defRPr/>
            </a:pPr>
            <a:r>
              <a:rPr lang="en-GB" dirty="0">
                <a:latin typeface="+mj-lt"/>
                <a:cs typeface="+mn-cs"/>
              </a:rPr>
              <a:t>Feed your ideas back to the class and listen to the ideas that others have about the different themes </a:t>
            </a:r>
            <a:br>
              <a:rPr lang="en-GB" dirty="0">
                <a:latin typeface="+mj-lt"/>
                <a:cs typeface="+mn-cs"/>
              </a:rPr>
            </a:br>
            <a:r>
              <a:rPr lang="en-GB" dirty="0">
                <a:latin typeface="+mj-lt"/>
                <a:cs typeface="+mn-cs"/>
              </a:rPr>
              <a:t>in Macbeth.</a:t>
            </a:r>
          </a:p>
        </p:txBody>
      </p:sp>
      <p:sp>
        <p:nvSpPr>
          <p:cNvPr id="3" name="Title 2"/>
          <p:cNvSpPr>
            <a:spLocks noGrp="1"/>
          </p:cNvSpPr>
          <p:nvPr>
            <p:ph type="title"/>
          </p:nvPr>
        </p:nvSpPr>
        <p:spPr>
          <a:xfrm>
            <a:off x="468313" y="457200"/>
            <a:ext cx="8207375" cy="962025"/>
          </a:xfrm>
        </p:spPr>
        <p:txBody>
          <a:bodyPr/>
          <a:lstStyle/>
          <a:p>
            <a:pPr eaLnBrk="1" fontAlgn="auto" hangingPunct="1">
              <a:spcAft>
                <a:spcPts val="0"/>
              </a:spcAft>
              <a:defRPr/>
            </a:pPr>
            <a:r>
              <a:rPr lang="en-GB" b="0" dirty="0">
                <a:solidFill>
                  <a:srgbClr val="7E403E"/>
                </a:solidFill>
                <a:latin typeface="Twinkl SemiBold" pitchFamily="2" charset="0"/>
              </a:rPr>
              <a:t>Discuss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288" y="1867877"/>
            <a:ext cx="1556991" cy="6858000"/>
          </a:xfrm>
          <a:prstGeom prst="rect">
            <a:avLst/>
          </a:prstGeom>
        </p:spPr>
      </p:pic>
    </p:spTree>
    <p:extLst>
      <p:ext uri="{BB962C8B-B14F-4D97-AF65-F5344CB8AC3E}">
        <p14:creationId xmlns:p14="http://schemas.microsoft.com/office/powerpoint/2010/main" val="3793530153"/>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ustom 6">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1776</TotalTime>
  <Words>545</Words>
  <Application>Microsoft Office PowerPoint</Application>
  <PresentationFormat>On-screen Show (4:3)</PresentationFormat>
  <Paragraphs>53</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Clear Sans Light</vt:lpstr>
      <vt:lpstr>Twinkl Thin</vt:lpstr>
      <vt:lpstr>Twinkl SemiBold</vt:lpstr>
      <vt:lpstr>Calibri</vt:lpstr>
      <vt:lpstr>Clear Sans</vt:lpstr>
      <vt:lpstr>Sassoon Infant Rg</vt:lpstr>
      <vt:lpstr>Twinkl Light</vt:lpstr>
      <vt:lpstr>Clear Sans Medium</vt:lpstr>
      <vt:lpstr>Office Theme</vt:lpstr>
      <vt:lpstr>PowerPoint Presentation</vt:lpstr>
      <vt:lpstr>PowerPoint Presentation</vt:lpstr>
      <vt:lpstr>Macbeth Meaning</vt:lpstr>
      <vt:lpstr>Themes</vt:lpstr>
      <vt:lpstr>Ambition</vt:lpstr>
      <vt:lpstr>Gender</vt:lpstr>
      <vt:lpstr>Fate/Free Will</vt:lpstr>
      <vt:lpstr>Your Turn</vt:lpstr>
      <vt:lpstr>Discuss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Joe Moulam</cp:lastModifiedBy>
  <cp:revision>153</cp:revision>
  <dcterms:created xsi:type="dcterms:W3CDTF">2014-10-01T16:09:27Z</dcterms:created>
  <dcterms:modified xsi:type="dcterms:W3CDTF">2017-05-23T14:40:45Z</dcterms:modified>
</cp:coreProperties>
</file>