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7" r:id="rId3"/>
    <p:sldId id="266" r:id="rId4"/>
    <p:sldId id="258" r:id="rId5"/>
    <p:sldId id="257" r:id="rId6"/>
    <p:sldId id="260" r:id="rId7"/>
    <p:sldId id="259" r:id="rId8"/>
    <p:sldId id="261" r:id="rId9"/>
    <p:sldId id="269" r:id="rId10"/>
    <p:sldId id="262" r:id="rId11"/>
    <p:sldId id="270" r:id="rId12"/>
    <p:sldId id="271" r:id="rId13"/>
    <p:sldId id="272" r:id="rId14"/>
    <p:sldId id="273" r:id="rId15"/>
    <p:sldId id="268" r:id="rId16"/>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13" autoAdjust="0"/>
    <p:restoredTop sz="89274" autoAdjust="0"/>
  </p:normalViewPr>
  <p:slideViewPr>
    <p:cSldViewPr snapToGrid="0">
      <p:cViewPr varScale="1">
        <p:scale>
          <a:sx n="73" d="100"/>
          <a:sy n="73" d="100"/>
        </p:scale>
        <p:origin x="208"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C4B43B94-6425-4A2E-8DF0-13009A35203C}" type="datetimeFigureOut">
              <a:rPr lang="en-GB" smtClean="0"/>
              <a:t>29/03/2023</a:t>
            </a:fld>
            <a:endParaRPr lang="en-GB"/>
          </a:p>
        </p:txBody>
      </p:sp>
      <p:sp>
        <p:nvSpPr>
          <p:cNvPr id="4" name="Slide Image Placeholder 3"/>
          <p:cNvSpPr>
            <a:spLocks noGrp="1" noRot="1" noChangeAspect="1"/>
          </p:cNvSpPr>
          <p:nvPr>
            <p:ph type="sldImg" idx="2"/>
          </p:nvPr>
        </p:nvSpPr>
        <p:spPr>
          <a:xfrm>
            <a:off x="1196975"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D3AB2BD-0104-4B77-827B-985AFAAA267F}" type="slidenum">
              <a:rPr lang="en-GB" smtClean="0"/>
              <a:t>‹#›</a:t>
            </a:fld>
            <a:endParaRPr lang="en-GB"/>
          </a:p>
        </p:txBody>
      </p:sp>
    </p:spTree>
    <p:extLst>
      <p:ext uri="{BB962C8B-B14F-4D97-AF65-F5344CB8AC3E}">
        <p14:creationId xmlns:p14="http://schemas.microsoft.com/office/powerpoint/2010/main" val="429375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as students come in: https://www.youtube.com/watch?v=qOMU5KOVoJ8</a:t>
            </a:r>
          </a:p>
        </p:txBody>
      </p:sp>
      <p:sp>
        <p:nvSpPr>
          <p:cNvPr id="4" name="Slide Number Placeholder 3"/>
          <p:cNvSpPr>
            <a:spLocks noGrp="1"/>
          </p:cNvSpPr>
          <p:nvPr>
            <p:ph type="sldNum" sz="quarter" idx="10"/>
          </p:nvPr>
        </p:nvSpPr>
        <p:spPr/>
        <p:txBody>
          <a:bodyPr/>
          <a:lstStyle/>
          <a:p>
            <a:fld id="{2D3AB2BD-0104-4B77-827B-985AFAAA267F}" type="slidenum">
              <a:rPr lang="en-GB" smtClean="0"/>
              <a:t>1</a:t>
            </a:fld>
            <a:endParaRPr lang="en-GB"/>
          </a:p>
        </p:txBody>
      </p:sp>
    </p:spTree>
    <p:extLst>
      <p:ext uri="{BB962C8B-B14F-4D97-AF65-F5344CB8AC3E}">
        <p14:creationId xmlns:p14="http://schemas.microsoft.com/office/powerpoint/2010/main" val="138528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1241425"/>
            <a:ext cx="4464050" cy="3349625"/>
          </a:xfrm>
        </p:spPr>
      </p:sp>
      <p:sp>
        <p:nvSpPr>
          <p:cNvPr id="3" name="Notes Placeholder 2"/>
          <p:cNvSpPr>
            <a:spLocks noGrp="1"/>
          </p:cNvSpPr>
          <p:nvPr>
            <p:ph type="body" idx="1"/>
          </p:nvPr>
        </p:nvSpPr>
        <p:spPr/>
        <p:txBody>
          <a:bodyPr/>
          <a:lstStyle/>
          <a:p>
            <a:r>
              <a:rPr lang="en-GB" dirty="0"/>
              <a:t>https://www.youtube.com/watch?v=NWbxpK90I_Q</a:t>
            </a:r>
          </a:p>
        </p:txBody>
      </p:sp>
      <p:sp>
        <p:nvSpPr>
          <p:cNvPr id="4" name="Slide Number Placeholder 3"/>
          <p:cNvSpPr>
            <a:spLocks noGrp="1"/>
          </p:cNvSpPr>
          <p:nvPr>
            <p:ph type="sldNum" sz="quarter" idx="10"/>
          </p:nvPr>
        </p:nvSpPr>
        <p:spPr/>
        <p:txBody>
          <a:bodyPr/>
          <a:lstStyle/>
          <a:p>
            <a:fld id="{2D3AB2BD-0104-4B77-827B-985AFAAA267F}" type="slidenum">
              <a:rPr lang="en-GB" smtClean="0"/>
              <a:t>4</a:t>
            </a:fld>
            <a:endParaRPr lang="en-GB"/>
          </a:p>
        </p:txBody>
      </p:sp>
    </p:spTree>
    <p:extLst>
      <p:ext uri="{BB962C8B-B14F-4D97-AF65-F5344CB8AC3E}">
        <p14:creationId xmlns:p14="http://schemas.microsoft.com/office/powerpoint/2010/main" val="173982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8B39A7-17B4-40F9-956E-2BCC14BE7C33}"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170647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B39A7-17B4-40F9-956E-2BCC14BE7C33}"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242471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B39A7-17B4-40F9-956E-2BCC14BE7C33}"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331959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B39A7-17B4-40F9-956E-2BCC14BE7C33}"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277159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B39A7-17B4-40F9-956E-2BCC14BE7C33}"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223330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8B39A7-17B4-40F9-956E-2BCC14BE7C33}"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42640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8B39A7-17B4-40F9-956E-2BCC14BE7C33}" type="datetimeFigureOut">
              <a:rPr lang="en-GB" smtClean="0"/>
              <a:t>29/03/2023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242301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8B39A7-17B4-40F9-956E-2BCC14BE7C33}" type="datetimeFigureOut">
              <a:rPr lang="en-GB" smtClean="0"/>
              <a:t>29/03/2023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84529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B39A7-17B4-40F9-956E-2BCC14BE7C33}" type="datetimeFigureOut">
              <a:rPr lang="en-GB" smtClean="0"/>
              <a:t>29/03/2023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82533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B39A7-17B4-40F9-956E-2BCC14BE7C33}"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144117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B39A7-17B4-40F9-956E-2BCC14BE7C33}"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53AE2C-04FA-4622-994F-C0B729CCE087}" type="slidenum">
              <a:rPr lang="en-GB" smtClean="0"/>
              <a:t>‹#›</a:t>
            </a:fld>
            <a:endParaRPr lang="en-GB"/>
          </a:p>
        </p:txBody>
      </p:sp>
    </p:spTree>
    <p:extLst>
      <p:ext uri="{BB962C8B-B14F-4D97-AF65-F5344CB8AC3E}">
        <p14:creationId xmlns:p14="http://schemas.microsoft.com/office/powerpoint/2010/main" val="319927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B39A7-17B4-40F9-956E-2BCC14BE7C33}" type="datetimeFigureOut">
              <a:rPr lang="en-GB" smtClean="0"/>
              <a:t>29/03/2023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3AE2C-04FA-4622-994F-C0B729CCE087}" type="slidenum">
              <a:rPr lang="en-GB" smtClean="0"/>
              <a:t>‹#›</a:t>
            </a:fld>
            <a:endParaRPr lang="en-GB"/>
          </a:p>
        </p:txBody>
      </p:sp>
    </p:spTree>
    <p:extLst>
      <p:ext uri="{BB962C8B-B14F-4D97-AF65-F5344CB8AC3E}">
        <p14:creationId xmlns:p14="http://schemas.microsoft.com/office/powerpoint/2010/main" val="2240434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WbxpK90I_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TqwEThbjh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267" y="804856"/>
            <a:ext cx="5932450" cy="1790700"/>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algn="l"/>
            <a:r>
              <a:rPr lang="en-GB" dirty="0">
                <a:effectLst>
                  <a:outerShdw blurRad="38100" dist="38100" dir="2700000" algn="tl">
                    <a:srgbClr val="000000">
                      <a:alpha val="43137"/>
                    </a:srgbClr>
                  </a:outerShdw>
                </a:effectLst>
              </a:rPr>
              <a:t>Is Macbeth a tragedy?</a:t>
            </a:r>
          </a:p>
        </p:txBody>
      </p:sp>
      <p:sp>
        <p:nvSpPr>
          <p:cNvPr id="3" name="Subtitle 2"/>
          <p:cNvSpPr>
            <a:spLocks noGrp="1"/>
          </p:cNvSpPr>
          <p:nvPr>
            <p:ph type="subTitle" idx="1"/>
          </p:nvPr>
        </p:nvSpPr>
        <p:spPr>
          <a:xfrm>
            <a:off x="167267" y="2709924"/>
            <a:ext cx="5932450" cy="3885413"/>
          </a:xfr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algn="l"/>
            <a:r>
              <a:rPr lang="en-GB" sz="2800" dirty="0"/>
              <a:t>Tragedy: </a:t>
            </a:r>
            <a:r>
              <a:rPr lang="en-GB" sz="2800" i="1" dirty="0">
                <a:solidFill>
                  <a:srgbClr val="7030A0"/>
                </a:solidFill>
              </a:rPr>
              <a:t>“a play dealing with tragic events and one with an unhappy ending, especially involving the downfall of the main character.”</a:t>
            </a:r>
          </a:p>
          <a:p>
            <a:pPr algn="l"/>
            <a:endParaRPr lang="en-GB" sz="2800" dirty="0"/>
          </a:p>
          <a:p>
            <a:pPr algn="l"/>
            <a:r>
              <a:rPr lang="en-GB" sz="2800" dirty="0">
                <a:solidFill>
                  <a:srgbClr val="FF0000"/>
                </a:solidFill>
              </a:rPr>
              <a:t>Make notes to answer this question.</a:t>
            </a:r>
            <a:br>
              <a:rPr lang="en-GB" sz="2800" dirty="0"/>
            </a:br>
            <a:r>
              <a:rPr lang="en-GB" sz="2800" dirty="0">
                <a:solidFill>
                  <a:schemeClr val="accent4">
                    <a:lumMod val="75000"/>
                  </a:schemeClr>
                </a:solidFill>
              </a:rPr>
              <a:t>Refer to specific parts of the play.</a:t>
            </a:r>
            <a:br>
              <a:rPr lang="en-GB" sz="2800" dirty="0"/>
            </a:br>
            <a:r>
              <a:rPr lang="en-GB" sz="2800" dirty="0">
                <a:solidFill>
                  <a:srgbClr val="00B050"/>
                </a:solidFill>
              </a:rPr>
              <a:t>Refer to specific quotes within your evaluation</a:t>
            </a:r>
            <a:r>
              <a:rPr lang="en-GB" sz="2800" dirty="0"/>
              <a:t>.</a:t>
            </a:r>
          </a:p>
        </p:txBody>
      </p:sp>
      <p:sp>
        <p:nvSpPr>
          <p:cNvPr id="4" name="TextBox 3">
            <a:extLst>
              <a:ext uri="{FF2B5EF4-FFF2-40B4-BE49-F238E27FC236}">
                <a16:creationId xmlns:a16="http://schemas.microsoft.com/office/drawing/2014/main" id="{9C62E5AD-EF45-4132-9B47-297C4B480934}"/>
              </a:ext>
            </a:extLst>
          </p:cNvPr>
          <p:cNvSpPr txBox="1"/>
          <p:nvPr/>
        </p:nvSpPr>
        <p:spPr>
          <a:xfrm>
            <a:off x="167267" y="167268"/>
            <a:ext cx="8876371"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2800" b="1" u="sng" dirty="0"/>
              <a:t>Macbeth and Tragedy</a:t>
            </a:r>
          </a:p>
        </p:txBody>
      </p:sp>
      <p:pic>
        <p:nvPicPr>
          <p:cNvPr id="6" name="Picture 5">
            <a:extLst>
              <a:ext uri="{FF2B5EF4-FFF2-40B4-BE49-F238E27FC236}">
                <a16:creationId xmlns:a16="http://schemas.microsoft.com/office/drawing/2014/main" id="{C7C1CF1C-E314-407B-9D73-4C22DF48A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471" y="951442"/>
            <a:ext cx="3657298" cy="2352861"/>
          </a:xfrm>
          <a:prstGeom prst="rect">
            <a:avLst/>
          </a:prstGeom>
          <a:effectLst>
            <a:outerShdw blurRad="50800" dist="38100" dir="2700000" algn="tl" rotWithShape="0">
              <a:prstClr val="black">
                <a:alpha val="40000"/>
              </a:prstClr>
            </a:outerShdw>
          </a:effectLst>
        </p:spPr>
      </p:pic>
      <p:pic>
        <p:nvPicPr>
          <p:cNvPr id="8" name="Picture 7" descr="A group of people in a room&#10;&#10;Description generated with very high confidence">
            <a:extLst>
              <a:ext uri="{FF2B5EF4-FFF2-40B4-BE49-F238E27FC236}">
                <a16:creationId xmlns:a16="http://schemas.microsoft.com/office/drawing/2014/main" id="{8A1BAEF9-FF48-40BA-81FE-2B038DBB0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2916">
            <a:off x="5760570" y="3930622"/>
            <a:ext cx="3237346" cy="2261556"/>
          </a:xfrm>
          <a:prstGeom prst="rect">
            <a:avLst/>
          </a:prstGeom>
          <a:ln w="38100">
            <a:solidFill>
              <a:srgbClr val="7030A0"/>
            </a:solidFill>
          </a:ln>
        </p:spPr>
      </p:pic>
    </p:spTree>
    <p:extLst>
      <p:ext uri="{BB962C8B-B14F-4D97-AF65-F5344CB8AC3E}">
        <p14:creationId xmlns:p14="http://schemas.microsoft.com/office/powerpoint/2010/main" val="66695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sz="3100" b="1" dirty="0"/>
              <a:t>Hamartia</a:t>
            </a:r>
            <a:r>
              <a:rPr lang="en-GB" sz="3100" dirty="0"/>
              <a:t> is the Greek word for “sin” or “error”, which comes from the verb </a:t>
            </a:r>
            <a:r>
              <a:rPr lang="en-GB" sz="3100" i="1" dirty="0" err="1"/>
              <a:t>hamatanein</a:t>
            </a:r>
            <a:r>
              <a:rPr lang="en-GB" sz="3100" dirty="0"/>
              <a:t>, meaning “to err” or “to miss the mark”.</a:t>
            </a:r>
            <a:r>
              <a:rPr lang="en-GB" dirty="0"/>
              <a:t> </a:t>
            </a:r>
          </a:p>
        </p:txBody>
      </p:sp>
      <p:sp>
        <p:nvSpPr>
          <p:cNvPr id="3" name="Content Placeholder 2"/>
          <p:cNvSpPr>
            <a:spLocks noGrp="1"/>
          </p:cNvSpPr>
          <p:nvPr>
            <p:ph idx="1"/>
          </p:nvPr>
        </p:nvSpPr>
        <p:spPr>
          <a:xfrm>
            <a:off x="628650" y="1825625"/>
            <a:ext cx="4910302"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r>
              <a:rPr lang="en-GB" sz="2000" dirty="0"/>
              <a:t>Usually every hero falls due to a flaw in his or her character. Famous critic A. C. Bradley wrote: </a:t>
            </a:r>
            <a:r>
              <a:rPr lang="en-GB" sz="2000" i="1" dirty="0"/>
              <a:t>“The calamities and catastrophe follow inevitably from the deeds of men and the main source of these deeds is character.” </a:t>
            </a:r>
          </a:p>
          <a:p>
            <a:r>
              <a:rPr lang="en-GB" sz="2000" dirty="0"/>
              <a:t>Because of their fatal flaw, the hero falls from a high position, which leads to his/her unavoidable death.</a:t>
            </a:r>
          </a:p>
          <a:p>
            <a:endParaRPr lang="en-GB" sz="2000" dirty="0"/>
          </a:p>
          <a:p>
            <a:pPr marL="0" indent="0" algn="ctr">
              <a:buNone/>
            </a:pPr>
            <a:r>
              <a:rPr lang="en-GB" sz="2000" b="1" dirty="0"/>
              <a:t>Examples in other plays: </a:t>
            </a:r>
          </a:p>
          <a:p>
            <a:r>
              <a:rPr lang="en-GB" sz="2000" dirty="0">
                <a:solidFill>
                  <a:srgbClr val="7030A0"/>
                </a:solidFill>
              </a:rPr>
              <a:t>In </a:t>
            </a:r>
            <a:r>
              <a:rPr lang="en-GB" sz="2000" i="1" dirty="0">
                <a:solidFill>
                  <a:srgbClr val="7030A0"/>
                </a:solidFill>
              </a:rPr>
              <a:t>Hamlet</a:t>
            </a:r>
            <a:r>
              <a:rPr lang="en-GB" sz="2000" dirty="0">
                <a:solidFill>
                  <a:srgbClr val="7030A0"/>
                </a:solidFill>
              </a:rPr>
              <a:t> the main protagonist’s inability to make decisions and act on them – ultimately, his procrastination, leads to his death.</a:t>
            </a:r>
          </a:p>
          <a:p>
            <a:r>
              <a:rPr lang="en-GB" sz="2000" dirty="0">
                <a:solidFill>
                  <a:srgbClr val="7030A0"/>
                </a:solidFill>
              </a:rPr>
              <a:t>In </a:t>
            </a:r>
            <a:r>
              <a:rPr lang="en-GB" sz="2000" i="1" dirty="0">
                <a:solidFill>
                  <a:srgbClr val="7030A0"/>
                </a:solidFill>
              </a:rPr>
              <a:t>Othello</a:t>
            </a:r>
            <a:r>
              <a:rPr lang="en-GB" sz="2000" dirty="0">
                <a:solidFill>
                  <a:srgbClr val="7030A0"/>
                </a:solidFill>
              </a:rPr>
              <a:t>, it is the main protagonist’s jealousy and accompanying all-encompassing rage that sees Othello lose his life.  </a:t>
            </a:r>
          </a:p>
          <a:p>
            <a:endParaRPr lang="en-GB" sz="2000" dirty="0"/>
          </a:p>
        </p:txBody>
      </p:sp>
      <p:pic>
        <p:nvPicPr>
          <p:cNvPr id="6" name="Picture 5" descr="A picture containing clipart&#10;&#10;Description automatically generated">
            <a:extLst>
              <a:ext uri="{FF2B5EF4-FFF2-40B4-BE49-F238E27FC236}">
                <a16:creationId xmlns:a16="http://schemas.microsoft.com/office/drawing/2014/main" id="{43106E23-4954-480A-A650-D0C8FA8340F3}"/>
              </a:ext>
            </a:extLst>
          </p:cNvPr>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268764" y="1145628"/>
            <a:ext cx="2295029" cy="57846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210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ED2B-BEAF-44B3-9CD8-CA7127EAC57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Does Macbeth contain </a:t>
            </a:r>
            <a:r>
              <a:rPr lang="en-GB" b="1" dirty="0"/>
              <a:t>tragic waste?</a:t>
            </a:r>
            <a:endParaRPr lang="en-GB" dirty="0"/>
          </a:p>
        </p:txBody>
      </p:sp>
      <p:sp>
        <p:nvSpPr>
          <p:cNvPr id="4" name="Rectangle 3">
            <a:extLst>
              <a:ext uri="{FF2B5EF4-FFF2-40B4-BE49-F238E27FC236}">
                <a16:creationId xmlns:a16="http://schemas.microsoft.com/office/drawing/2014/main" id="{5F851EEA-1ABD-4A53-8189-5AF5B3697DF9}"/>
              </a:ext>
            </a:extLst>
          </p:cNvPr>
          <p:cNvSpPr/>
          <p:nvPr/>
        </p:nvSpPr>
        <p:spPr>
          <a:xfrm>
            <a:off x="628649" y="1833404"/>
            <a:ext cx="7886699" cy="35394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2800" dirty="0"/>
              <a:t>The good being destroyed along with the bad at the resolution of the play. This particular element is more applicable to a play like </a:t>
            </a:r>
            <a:r>
              <a:rPr lang="en-GB" sz="2800" i="1" dirty="0"/>
              <a:t>Hamlet</a:t>
            </a:r>
            <a:r>
              <a:rPr lang="en-GB" sz="2800" dirty="0"/>
              <a:t> where most of the major characters are killed within the last scene of the play. However, in Macbeth we do see Duncan, Lady Macbeth, Banquo, Lady Macduff and Macbeth lose their lives before the end, yet some good characters triumph: Macduff and Malcolm.</a:t>
            </a:r>
          </a:p>
        </p:txBody>
      </p:sp>
      <p:pic>
        <p:nvPicPr>
          <p:cNvPr id="6" name="Picture 5" descr="A picture containing book, text&#10;&#10;Description automatically generated">
            <a:extLst>
              <a:ext uri="{FF2B5EF4-FFF2-40B4-BE49-F238E27FC236}">
                <a16:creationId xmlns:a16="http://schemas.microsoft.com/office/drawing/2014/main" id="{FC62B818-1685-47D8-A060-DDAEB0D4B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6568" y="4628727"/>
            <a:ext cx="1761612" cy="21557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92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ED2B-BEAF-44B3-9CD8-CA7127EAC57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Does Macbeth contain </a:t>
            </a:r>
            <a:r>
              <a:rPr lang="en-GB" b="1" dirty="0"/>
              <a:t>external or internal conflict?</a:t>
            </a:r>
            <a:endParaRPr lang="en-GB" dirty="0"/>
          </a:p>
        </p:txBody>
      </p:sp>
      <p:sp>
        <p:nvSpPr>
          <p:cNvPr id="4" name="Rectangle 3">
            <a:extLst>
              <a:ext uri="{FF2B5EF4-FFF2-40B4-BE49-F238E27FC236}">
                <a16:creationId xmlns:a16="http://schemas.microsoft.com/office/drawing/2014/main" id="{5F851EEA-1ABD-4A53-8189-5AF5B3697DF9}"/>
              </a:ext>
            </a:extLst>
          </p:cNvPr>
          <p:cNvSpPr/>
          <p:nvPr/>
        </p:nvSpPr>
        <p:spPr>
          <a:xfrm>
            <a:off x="628649" y="1833404"/>
            <a:ext cx="7886699" cy="44012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External conflict: </a:t>
            </a:r>
            <a:r>
              <a:rPr lang="en-GB" sz="2800" dirty="0"/>
              <a:t>Macbeth has to defeat Malcolm’s army after it becomes apparent Macbeth killed Malcolm’s father to get the throne.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sz="2800" b="1" dirty="0"/>
              <a:t>Internal conflict: </a:t>
            </a:r>
            <a:r>
              <a:rPr lang="en-GB" sz="2800" dirty="0"/>
              <a:t>Macbeth is conflicted by how he should deal with events after he has killed Duncan. Eventually he decides not to think about what he should do but simply do whatever he thinks must be done. Additionally, Macbeth is conflicted over whether to kill Duncan in the first place or not.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picture containing weapon&#10;&#10;Description automatically generated">
            <a:extLst>
              <a:ext uri="{FF2B5EF4-FFF2-40B4-BE49-F238E27FC236}">
                <a16:creationId xmlns:a16="http://schemas.microsoft.com/office/drawing/2014/main" id="{E47B198E-8F49-4198-8C35-927E00C429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7403" y="2130305"/>
            <a:ext cx="1925369" cy="1463581"/>
          </a:xfrm>
          <a:prstGeom prst="rect">
            <a:avLst/>
          </a:prstGeom>
        </p:spPr>
      </p:pic>
    </p:spTree>
    <p:extLst>
      <p:ext uri="{BB962C8B-B14F-4D97-AF65-F5344CB8AC3E}">
        <p14:creationId xmlns:p14="http://schemas.microsoft.com/office/powerpoint/2010/main" val="178518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ED2B-BEAF-44B3-9CD8-CA7127EAC571}"/>
              </a:ext>
            </a:extLst>
          </p:cNvPr>
          <p:cNvSpPr>
            <a:spLocks noGrp="1"/>
          </p:cNvSpPr>
          <p:nvPr>
            <p:ph type="title"/>
          </p:nvPr>
        </p:nvSpPr>
        <p:spPr>
          <a:xfrm>
            <a:off x="628650" y="365126"/>
            <a:ext cx="7886700" cy="70692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Does Macbeth contain </a:t>
            </a:r>
            <a:r>
              <a:rPr lang="en-GB" sz="3600" b="1" dirty="0"/>
              <a:t>catharsis?</a:t>
            </a:r>
            <a:endParaRPr lang="en-GB" sz="3600" dirty="0"/>
          </a:p>
        </p:txBody>
      </p:sp>
      <p:sp>
        <p:nvSpPr>
          <p:cNvPr id="4" name="Rectangle 3">
            <a:extLst>
              <a:ext uri="{FF2B5EF4-FFF2-40B4-BE49-F238E27FC236}">
                <a16:creationId xmlns:a16="http://schemas.microsoft.com/office/drawing/2014/main" id="{5F851EEA-1ABD-4A53-8189-5AF5B3697DF9}"/>
              </a:ext>
            </a:extLst>
          </p:cNvPr>
          <p:cNvSpPr/>
          <p:nvPr/>
        </p:nvSpPr>
        <p:spPr>
          <a:xfrm>
            <a:off x="628648" y="1318397"/>
            <a:ext cx="7886699"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2400" dirty="0"/>
              <a:t>This is an emotional release for one of the characters. Whilst we know what the main characters think, Macbeth isolates himself from his wife and everyone else, so this element is not necessarily applicable to </a:t>
            </a:r>
            <a:r>
              <a:rPr lang="en-GB" sz="2400" i="1" dirty="0"/>
              <a:t>Macbeth</a:t>
            </a:r>
            <a:r>
              <a:rPr lang="en-GB" sz="2400" dirty="0"/>
              <a:t>.</a:t>
            </a:r>
          </a:p>
        </p:txBody>
      </p:sp>
      <p:sp>
        <p:nvSpPr>
          <p:cNvPr id="6" name="Title 1">
            <a:extLst>
              <a:ext uri="{FF2B5EF4-FFF2-40B4-BE49-F238E27FC236}">
                <a16:creationId xmlns:a16="http://schemas.microsoft.com/office/drawing/2014/main" id="{DF9E9590-1523-41BB-A096-C3FC239B2C5F}"/>
              </a:ext>
            </a:extLst>
          </p:cNvPr>
          <p:cNvSpPr txBox="1">
            <a:spLocks/>
          </p:cNvSpPr>
          <p:nvPr/>
        </p:nvSpPr>
        <p:spPr>
          <a:xfrm>
            <a:off x="628647" y="3429000"/>
            <a:ext cx="7886700" cy="7069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Does Macbeth contain </a:t>
            </a:r>
            <a:r>
              <a:rPr lang="en-GB" sz="3600" b="1" dirty="0"/>
              <a:t>the supernatural?</a:t>
            </a:r>
            <a:endParaRPr lang="en-GB" sz="3600" dirty="0"/>
          </a:p>
        </p:txBody>
      </p:sp>
      <p:sp>
        <p:nvSpPr>
          <p:cNvPr id="7" name="Rectangle 6">
            <a:extLst>
              <a:ext uri="{FF2B5EF4-FFF2-40B4-BE49-F238E27FC236}">
                <a16:creationId xmlns:a16="http://schemas.microsoft.com/office/drawing/2014/main" id="{14A375C5-5D4A-4AD2-959F-544B846DD61D}"/>
              </a:ext>
            </a:extLst>
          </p:cNvPr>
          <p:cNvSpPr/>
          <p:nvPr/>
        </p:nvSpPr>
        <p:spPr>
          <a:xfrm>
            <a:off x="628645" y="4382271"/>
            <a:ext cx="7886699" cy="83099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2400" dirty="0"/>
              <a:t>Magic, witchcraft, ghosts, and so on. Plenty of these in this play!</a:t>
            </a:r>
          </a:p>
        </p:txBody>
      </p:sp>
    </p:spTree>
    <p:extLst>
      <p:ext uri="{BB962C8B-B14F-4D97-AF65-F5344CB8AC3E}">
        <p14:creationId xmlns:p14="http://schemas.microsoft.com/office/powerpoint/2010/main" val="366978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ED2B-BEAF-44B3-9CD8-CA7127EAC571}"/>
              </a:ext>
            </a:extLst>
          </p:cNvPr>
          <p:cNvSpPr>
            <a:spLocks noGrp="1"/>
          </p:cNvSpPr>
          <p:nvPr>
            <p:ph type="title"/>
          </p:nvPr>
        </p:nvSpPr>
        <p:spPr>
          <a:xfrm>
            <a:off x="628650" y="365126"/>
            <a:ext cx="7886700" cy="70692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sz="3600" dirty="0"/>
              <a:t>Does Macbeth contain </a:t>
            </a:r>
            <a:r>
              <a:rPr lang="en-GB" sz="3600" b="1" dirty="0"/>
              <a:t>a lack of poetic justice?</a:t>
            </a:r>
            <a:endParaRPr lang="en-GB" sz="3600" dirty="0"/>
          </a:p>
        </p:txBody>
      </p:sp>
      <p:sp>
        <p:nvSpPr>
          <p:cNvPr id="4" name="Rectangle 3">
            <a:extLst>
              <a:ext uri="{FF2B5EF4-FFF2-40B4-BE49-F238E27FC236}">
                <a16:creationId xmlns:a16="http://schemas.microsoft.com/office/drawing/2014/main" id="{5F851EEA-1ABD-4A53-8189-5AF5B3697DF9}"/>
              </a:ext>
            </a:extLst>
          </p:cNvPr>
          <p:cNvSpPr/>
          <p:nvPr/>
        </p:nvSpPr>
        <p:spPr>
          <a:xfrm>
            <a:off x="628648" y="1318397"/>
            <a:ext cx="7886699"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2400" dirty="0"/>
              <a:t>There is a sense of justice in this play, in that Malcolm becomes king as he should have been after his father died. However, the loose end of Fleance is left unresolved by the end.</a:t>
            </a:r>
          </a:p>
        </p:txBody>
      </p:sp>
      <p:sp>
        <p:nvSpPr>
          <p:cNvPr id="6" name="Title 1">
            <a:extLst>
              <a:ext uri="{FF2B5EF4-FFF2-40B4-BE49-F238E27FC236}">
                <a16:creationId xmlns:a16="http://schemas.microsoft.com/office/drawing/2014/main" id="{DF9E9590-1523-41BB-A096-C3FC239B2C5F}"/>
              </a:ext>
            </a:extLst>
          </p:cNvPr>
          <p:cNvSpPr txBox="1">
            <a:spLocks/>
          </p:cNvSpPr>
          <p:nvPr/>
        </p:nvSpPr>
        <p:spPr>
          <a:xfrm>
            <a:off x="628647" y="3429000"/>
            <a:ext cx="7886700" cy="7069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Light" panose="020F0302020204030204"/>
                <a:ea typeface="+mj-ea"/>
                <a:cs typeface="+mj-cs"/>
              </a:rPr>
              <a:t>Does Macbeth contain </a:t>
            </a:r>
            <a:r>
              <a:rPr kumimoji="0" lang="en-GB" sz="3600" b="1" i="0" u="none" strike="noStrike" kern="1200" cap="none" spc="0" normalizeH="0" baseline="0" noProof="0" dirty="0">
                <a:ln>
                  <a:noFill/>
                </a:ln>
                <a:solidFill>
                  <a:prstClr val="black"/>
                </a:solidFill>
                <a:effectLst/>
                <a:uLnTx/>
                <a:uFillTx/>
                <a:latin typeface="Calibri Light" panose="020F0302020204030204"/>
                <a:ea typeface="+mj-ea"/>
                <a:cs typeface="+mj-cs"/>
              </a:rPr>
              <a:t>comic relief?</a:t>
            </a:r>
            <a:endParaRPr kumimoji="0" lang="en-GB"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ctangle 6">
            <a:extLst>
              <a:ext uri="{FF2B5EF4-FFF2-40B4-BE49-F238E27FC236}">
                <a16:creationId xmlns:a16="http://schemas.microsoft.com/office/drawing/2014/main" id="{14A375C5-5D4A-4AD2-959F-544B846DD61D}"/>
              </a:ext>
            </a:extLst>
          </p:cNvPr>
          <p:cNvSpPr/>
          <p:nvPr/>
        </p:nvSpPr>
        <p:spPr>
          <a:xfrm>
            <a:off x="628645" y="4382271"/>
            <a:ext cx="7886699"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2400" dirty="0"/>
              <a:t>The Porter Scene in Act 2 Scene 3 is a great example of comic relief, where despite the audience witnessing deception and murder we are still treated to jokes about drinking and the effects of alcohol. </a:t>
            </a:r>
          </a:p>
        </p:txBody>
      </p:sp>
      <p:pic>
        <p:nvPicPr>
          <p:cNvPr id="5" name="Picture 4" descr="A close up of a logo&#10;&#10;Description automatically generated">
            <a:extLst>
              <a:ext uri="{FF2B5EF4-FFF2-40B4-BE49-F238E27FC236}">
                <a16:creationId xmlns:a16="http://schemas.microsoft.com/office/drawing/2014/main" id="{49AEFDEB-7BF3-4D0F-A30D-DD940BF1B2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336" y="3134399"/>
            <a:ext cx="1200761" cy="1084437"/>
          </a:xfrm>
          <a:prstGeom prst="rect">
            <a:avLst/>
          </a:prstGeom>
          <a:effectLst>
            <a:outerShdw blurRad="50800" dist="38100" dir="2700000" algn="tl" rotWithShape="0">
              <a:prstClr val="black">
                <a:alpha val="40000"/>
              </a:prstClr>
            </a:outerShdw>
          </a:effectLst>
        </p:spPr>
      </p:pic>
      <p:pic>
        <p:nvPicPr>
          <p:cNvPr id="9" name="Picture 8" descr="A picture containing red&#10;&#10;Description automatically generated">
            <a:extLst>
              <a:ext uri="{FF2B5EF4-FFF2-40B4-BE49-F238E27FC236}">
                <a16:creationId xmlns:a16="http://schemas.microsoft.com/office/drawing/2014/main" id="{FBA356A1-DB19-422E-B45C-8E4C0D624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3207" y="2031910"/>
            <a:ext cx="964274" cy="833193"/>
          </a:xfrm>
          <a:prstGeom prst="rect">
            <a:avLst/>
          </a:prstGeom>
        </p:spPr>
      </p:pic>
    </p:spTree>
    <p:extLst>
      <p:ext uri="{BB962C8B-B14F-4D97-AF65-F5344CB8AC3E}">
        <p14:creationId xmlns:p14="http://schemas.microsoft.com/office/powerpoint/2010/main" val="276705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FDA929-4C44-4A5D-9307-4FA537B2F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0" y="0"/>
            <a:ext cx="9233210" cy="6858000"/>
          </a:xfrm>
          <a:prstGeom prst="rect">
            <a:avLst/>
          </a:prstGeom>
        </p:spPr>
      </p:pic>
      <p:sp>
        <p:nvSpPr>
          <p:cNvPr id="2" name="Title 1">
            <a:extLst>
              <a:ext uri="{FF2B5EF4-FFF2-40B4-BE49-F238E27FC236}">
                <a16:creationId xmlns:a16="http://schemas.microsoft.com/office/drawing/2014/main" id="{D8293AE3-21C7-4A17-A16F-8C46580153A0}"/>
              </a:ext>
            </a:extLst>
          </p:cNvPr>
          <p:cNvSpPr>
            <a:spLocks noGrp="1"/>
          </p:cNvSpPr>
          <p:nvPr>
            <p:ph type="title"/>
          </p:nvPr>
        </p:nvSpPr>
        <p:spPr>
          <a:xfrm>
            <a:off x="2145215" y="788277"/>
            <a:ext cx="6284082" cy="725214"/>
          </a:xfrm>
          <a:solidFill>
            <a:schemeClr val="bg1"/>
          </a:solidFill>
          <a:ln w="38100">
            <a:solidFill>
              <a:srgbClr val="7030A0"/>
            </a:solidFill>
          </a:ln>
          <a:effectLst>
            <a:outerShdw blurRad="50800" dist="38100" dir="2700000" algn="tl" rotWithShape="0">
              <a:prstClr val="black">
                <a:alpha val="40000"/>
              </a:prstClr>
            </a:outerShdw>
          </a:effectLst>
        </p:spPr>
        <p:txBody>
          <a:bodyPr anchor="t"/>
          <a:lstStyle/>
          <a:p>
            <a:r>
              <a:rPr lang="en-GB" dirty="0"/>
              <a:t>Plenary: Acrostic</a:t>
            </a:r>
          </a:p>
        </p:txBody>
      </p:sp>
      <p:sp>
        <p:nvSpPr>
          <p:cNvPr id="3" name="Content Placeholder 2">
            <a:extLst>
              <a:ext uri="{FF2B5EF4-FFF2-40B4-BE49-F238E27FC236}">
                <a16:creationId xmlns:a16="http://schemas.microsoft.com/office/drawing/2014/main" id="{3EF5DF42-1810-4418-8921-93765A07D21A}"/>
              </a:ext>
            </a:extLst>
          </p:cNvPr>
          <p:cNvSpPr>
            <a:spLocks noGrp="1"/>
          </p:cNvSpPr>
          <p:nvPr>
            <p:ph idx="1"/>
          </p:nvPr>
        </p:nvSpPr>
        <p:spPr>
          <a:xfrm>
            <a:off x="862825" y="1807369"/>
            <a:ext cx="3664570"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3600" dirty="0"/>
              <a:t>Tragic hero</a:t>
            </a:r>
          </a:p>
          <a:p>
            <a:pPr marL="0" indent="0">
              <a:buNone/>
            </a:pPr>
            <a:r>
              <a:rPr lang="en-GB" sz="3600" dirty="0"/>
              <a:t>R</a:t>
            </a:r>
            <a:br>
              <a:rPr lang="en-GB" sz="3600" dirty="0"/>
            </a:br>
            <a:r>
              <a:rPr lang="en-GB" sz="3600" dirty="0"/>
              <a:t>A</a:t>
            </a:r>
            <a:br>
              <a:rPr lang="en-GB" sz="3600" dirty="0"/>
            </a:br>
            <a:r>
              <a:rPr lang="en-GB" sz="3600" dirty="0"/>
              <a:t>G</a:t>
            </a:r>
            <a:br>
              <a:rPr lang="en-GB" sz="3600" dirty="0"/>
            </a:br>
            <a:r>
              <a:rPr lang="en-GB" sz="3600" dirty="0"/>
              <a:t>E</a:t>
            </a:r>
            <a:br>
              <a:rPr lang="en-GB" sz="3600" dirty="0"/>
            </a:br>
            <a:r>
              <a:rPr lang="en-GB" sz="3600" dirty="0"/>
              <a:t>D</a:t>
            </a:r>
            <a:br>
              <a:rPr lang="en-GB" sz="3600" dirty="0"/>
            </a:br>
            <a:r>
              <a:rPr lang="en-GB" sz="3600" dirty="0"/>
              <a:t>Y</a:t>
            </a:r>
          </a:p>
        </p:txBody>
      </p:sp>
      <p:sp>
        <p:nvSpPr>
          <p:cNvPr id="6" name="Content Placeholder 2">
            <a:extLst>
              <a:ext uri="{FF2B5EF4-FFF2-40B4-BE49-F238E27FC236}">
                <a16:creationId xmlns:a16="http://schemas.microsoft.com/office/drawing/2014/main" id="{D01569B8-A2FA-48BD-8C2C-C82B1CC2DBD3}"/>
              </a:ext>
            </a:extLst>
          </p:cNvPr>
          <p:cNvSpPr txBox="1">
            <a:spLocks/>
          </p:cNvSpPr>
          <p:nvPr/>
        </p:nvSpPr>
        <p:spPr>
          <a:xfrm>
            <a:off x="4740166" y="1811597"/>
            <a:ext cx="3664570" cy="346222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FF0000"/>
                </a:solidFill>
              </a:rPr>
              <a:t>To describe the key elements of Shakespearean tragedy</a:t>
            </a:r>
          </a:p>
          <a:p>
            <a:r>
              <a:rPr lang="en-GB" sz="2400" dirty="0">
                <a:solidFill>
                  <a:schemeClr val="accent4">
                    <a:lumMod val="75000"/>
                  </a:schemeClr>
                </a:solidFill>
              </a:rPr>
              <a:t>To explain how much of a tragedy is Macbeth</a:t>
            </a:r>
          </a:p>
          <a:p>
            <a:r>
              <a:rPr lang="en-GB" sz="2400" dirty="0">
                <a:solidFill>
                  <a:srgbClr val="00B050"/>
                </a:solidFill>
              </a:rPr>
              <a:t>To evaluate how Shakespeare uses elements of tragedy to impact on the audience in Macbeth</a:t>
            </a:r>
          </a:p>
        </p:txBody>
      </p:sp>
    </p:spTree>
    <p:extLst>
      <p:ext uri="{BB962C8B-B14F-4D97-AF65-F5344CB8AC3E}">
        <p14:creationId xmlns:p14="http://schemas.microsoft.com/office/powerpoint/2010/main" val="25381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black and white photo of a person&#10;&#10;Description generated with very high confidence">
            <a:extLst>
              <a:ext uri="{FF2B5EF4-FFF2-40B4-BE49-F238E27FC236}">
                <a16:creationId xmlns:a16="http://schemas.microsoft.com/office/drawing/2014/main" id="{0932DDD6-CD24-4906-B3C2-526B09A6CB5B}"/>
              </a:ext>
            </a:extLst>
          </p:cNvPr>
          <p:cNvPicPr>
            <a:picLocks noChangeAspect="1"/>
          </p:cNvPicPr>
          <p:nvPr/>
        </p:nvPicPr>
        <p:blipFill rotWithShape="1">
          <a:blip r:embed="rId2">
            <a:extLst>
              <a:ext uri="{28A0092B-C50C-407E-A947-70E740481C1C}">
                <a14:useLocalDpi xmlns:a14="http://schemas.microsoft.com/office/drawing/2010/main" val="0"/>
              </a:ext>
            </a:extLst>
          </a:blip>
          <a:srcRect l="4421" r="25487"/>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C3F0AADA-6832-46D0-B069-A22CD382013E}"/>
              </a:ext>
            </a:extLst>
          </p:cNvPr>
          <p:cNvSpPr>
            <a:spLocks noGrp="1"/>
          </p:cNvSpPr>
          <p:nvPr>
            <p:ph type="title"/>
          </p:nvPr>
        </p:nvSpPr>
        <p:spPr>
          <a:xfrm>
            <a:off x="491490" y="365125"/>
            <a:ext cx="8190055" cy="96968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Learning outcomes</a:t>
            </a:r>
          </a:p>
        </p:txBody>
      </p:sp>
      <p:sp>
        <p:nvSpPr>
          <p:cNvPr id="3" name="Content Placeholder 2">
            <a:extLst>
              <a:ext uri="{FF2B5EF4-FFF2-40B4-BE49-F238E27FC236}">
                <a16:creationId xmlns:a16="http://schemas.microsoft.com/office/drawing/2014/main" id="{4D6A9985-CF2D-4159-B034-E9460AB9CCF7}"/>
              </a:ext>
            </a:extLst>
          </p:cNvPr>
          <p:cNvSpPr>
            <a:spLocks noGrp="1"/>
          </p:cNvSpPr>
          <p:nvPr>
            <p:ph idx="1"/>
          </p:nvPr>
        </p:nvSpPr>
        <p:spPr>
          <a:xfrm>
            <a:off x="530271" y="1492469"/>
            <a:ext cx="4734863" cy="346222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r>
              <a:rPr lang="en-GB" sz="3200" dirty="0">
                <a:solidFill>
                  <a:srgbClr val="FF0000"/>
                </a:solidFill>
              </a:rPr>
              <a:t>To describe the key elements of Shakespearean tragedy</a:t>
            </a:r>
          </a:p>
          <a:p>
            <a:r>
              <a:rPr lang="en-GB" sz="3200" dirty="0">
                <a:solidFill>
                  <a:schemeClr val="accent4">
                    <a:lumMod val="75000"/>
                  </a:schemeClr>
                </a:solidFill>
              </a:rPr>
              <a:t>To explain how much of a tragedy is Macbeth</a:t>
            </a:r>
          </a:p>
          <a:p>
            <a:r>
              <a:rPr lang="en-GB" sz="3200" dirty="0">
                <a:solidFill>
                  <a:srgbClr val="00B050"/>
                </a:solidFill>
              </a:rPr>
              <a:t>To evaluate how Shakespeare uses elements of tragedy to impact on the audience in Macbeth</a:t>
            </a:r>
          </a:p>
        </p:txBody>
      </p:sp>
    </p:spTree>
    <p:extLst>
      <p:ext uri="{BB962C8B-B14F-4D97-AF65-F5344CB8AC3E}">
        <p14:creationId xmlns:p14="http://schemas.microsoft.com/office/powerpoint/2010/main" val="379686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804805"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Shakespeare and Genre</a:t>
            </a:r>
          </a:p>
        </p:txBody>
      </p:sp>
      <p:sp>
        <p:nvSpPr>
          <p:cNvPr id="3" name="Content Placeholder 2"/>
          <p:cNvSpPr>
            <a:spLocks noGrp="1"/>
          </p:cNvSpPr>
          <p:nvPr>
            <p:ph idx="1"/>
          </p:nvPr>
        </p:nvSpPr>
        <p:spPr>
          <a:xfrm>
            <a:off x="628650" y="1825625"/>
            <a:ext cx="3804805"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r>
              <a:rPr lang="en-GB" dirty="0"/>
              <a:t>Shakespeare’s plays are normally broken down into three genres: Comedies, Histories and Tragedies.</a:t>
            </a:r>
          </a:p>
          <a:p>
            <a:r>
              <a:rPr lang="en-GB" dirty="0"/>
              <a:t>However, many of his plays subvert genre conventions and expectations.</a:t>
            </a:r>
          </a:p>
          <a:p>
            <a:r>
              <a:rPr lang="en-GB" dirty="0"/>
              <a:t>Macbeth is no exception…</a:t>
            </a:r>
          </a:p>
        </p:txBody>
      </p:sp>
      <p:pic>
        <p:nvPicPr>
          <p:cNvPr id="2050" name="Picture 2" descr="Image result for shakespeare fo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727" y="0"/>
            <a:ext cx="4514273" cy="718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9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455" y="640263"/>
            <a:ext cx="8247943" cy="13449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algn="ctr"/>
            <a:r>
              <a:rPr lang="en-GB" sz="3000" dirty="0"/>
              <a:t>So what exactly is a Shakespearean tragedy?</a:t>
            </a:r>
          </a:p>
        </p:txBody>
      </p:sp>
      <p:sp>
        <p:nvSpPr>
          <p:cNvPr id="3" name="Content Placeholder 2"/>
          <p:cNvSpPr>
            <a:spLocks noGrp="1"/>
          </p:cNvSpPr>
          <p:nvPr>
            <p:ph idx="1"/>
          </p:nvPr>
        </p:nvSpPr>
        <p:spPr>
          <a:xfrm>
            <a:off x="4793927" y="2121762"/>
            <a:ext cx="3916471" cy="4531285"/>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lnSpcReduction="10000"/>
          </a:bodyPr>
          <a:lstStyle/>
          <a:p>
            <a:r>
              <a:rPr lang="en-GB" sz="1800" dirty="0">
                <a:hlinkClick r:id="rId3"/>
              </a:rPr>
              <a:t>https://www.youtube.com/watch?v=NWbxpK90I_Q</a:t>
            </a:r>
            <a:endParaRPr lang="en-GB" sz="1800" dirty="0"/>
          </a:p>
          <a:p>
            <a:r>
              <a:rPr lang="en-GB" sz="1800" dirty="0">
                <a:hlinkClick r:id="rId4"/>
              </a:rPr>
              <a:t>https://www.youtube.com/watch?v=TqwEThbjhGE</a:t>
            </a:r>
            <a:endParaRPr lang="en-GB" sz="1800" dirty="0"/>
          </a:p>
          <a:p>
            <a:pPr marL="0" indent="0">
              <a:buNone/>
            </a:pPr>
            <a:endParaRPr lang="en-GB" sz="1800" dirty="0"/>
          </a:p>
          <a:p>
            <a:r>
              <a:rPr lang="en-GB" sz="2000" dirty="0"/>
              <a:t>Watch the clips (in </a:t>
            </a:r>
            <a:r>
              <a:rPr lang="en-GB" sz="2000" dirty="0" err="1"/>
              <a:t>brower</a:t>
            </a:r>
            <a:r>
              <a:rPr lang="en-GB" sz="2000" dirty="0"/>
              <a:t>) and make notes on:</a:t>
            </a:r>
          </a:p>
          <a:p>
            <a:endParaRPr lang="en-GB" sz="2000" dirty="0"/>
          </a:p>
          <a:p>
            <a:pPr lvl="1"/>
            <a:r>
              <a:rPr lang="en-GB" sz="2000" dirty="0">
                <a:solidFill>
                  <a:srgbClr val="FF0000"/>
                </a:solidFill>
              </a:rPr>
              <a:t>The key elements of Shakespearean tragedy</a:t>
            </a:r>
          </a:p>
          <a:p>
            <a:pPr lvl="1"/>
            <a:r>
              <a:rPr lang="en-GB" sz="2000" dirty="0">
                <a:solidFill>
                  <a:schemeClr val="accent2">
                    <a:lumMod val="75000"/>
                  </a:schemeClr>
                </a:solidFill>
              </a:rPr>
              <a:t>Which ones you think you can see in Macbeth</a:t>
            </a:r>
          </a:p>
          <a:p>
            <a:pPr lvl="1"/>
            <a:r>
              <a:rPr lang="en-GB" sz="2000" dirty="0">
                <a:solidFill>
                  <a:srgbClr val="00B050"/>
                </a:solidFill>
              </a:rPr>
              <a:t>How Shakespeare manipulates the genre to impact on his audience</a:t>
            </a:r>
          </a:p>
        </p:txBody>
      </p:sp>
      <p:pic>
        <p:nvPicPr>
          <p:cNvPr id="5" name="Picture 4" descr="A close up of a logo&#10;&#10;Description generated with high confidence">
            <a:extLst>
              <a:ext uri="{FF2B5EF4-FFF2-40B4-BE49-F238E27FC236}">
                <a16:creationId xmlns:a16="http://schemas.microsoft.com/office/drawing/2014/main" id="{3E04A4CD-043C-45CD-8A8D-E4807CC31C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22" y="1693920"/>
            <a:ext cx="3845052" cy="3470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828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9250856"/>
              </p:ext>
            </p:extLst>
          </p:nvPr>
        </p:nvGraphicFramePr>
        <p:xfrm>
          <a:off x="373101" y="127769"/>
          <a:ext cx="5849978" cy="6602462"/>
        </p:xfrm>
        <a:graphic>
          <a:graphicData uri="http://schemas.openxmlformats.org/drawingml/2006/table">
            <a:tbl>
              <a:tblPr>
                <a:effectLst>
                  <a:outerShdw blurRad="50800" dist="38100" dir="2700000" algn="tl" rotWithShape="0">
                    <a:prstClr val="black">
                      <a:alpha val="40000"/>
                    </a:prstClr>
                  </a:outerShdw>
                </a:effectLst>
              </a:tblPr>
              <a:tblGrid>
                <a:gridCol w="2527754">
                  <a:extLst>
                    <a:ext uri="{9D8B030D-6E8A-4147-A177-3AD203B41FA5}">
                      <a16:colId xmlns:a16="http://schemas.microsoft.com/office/drawing/2014/main" val="20000"/>
                    </a:ext>
                  </a:extLst>
                </a:gridCol>
                <a:gridCol w="3322224">
                  <a:extLst>
                    <a:ext uri="{9D8B030D-6E8A-4147-A177-3AD203B41FA5}">
                      <a16:colId xmlns:a16="http://schemas.microsoft.com/office/drawing/2014/main" val="20001"/>
                    </a:ext>
                  </a:extLst>
                </a:gridCol>
              </a:tblGrid>
              <a:tr h="478751">
                <a:tc>
                  <a:txBody>
                    <a:bodyPr/>
                    <a:lstStyle/>
                    <a:p>
                      <a:pPr algn="ctr"/>
                      <a:r>
                        <a:rPr lang="en-GB" sz="1400" b="0" dirty="0">
                          <a:solidFill>
                            <a:schemeClr val="bg1"/>
                          </a:solidFill>
                          <a:effectLst/>
                          <a:latin typeface="Arial" panose="020B0604020202020204" pitchFamily="34" charset="0"/>
                        </a:rPr>
                        <a:t>Tragic element</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400" b="0" dirty="0">
                          <a:solidFill>
                            <a:schemeClr val="bg1"/>
                          </a:solidFill>
                          <a:effectLst/>
                          <a:latin typeface="Arial" panose="020B0604020202020204" pitchFamily="34" charset="0"/>
                        </a:rPr>
                        <a:t> What is means</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396005007"/>
                  </a:ext>
                </a:extLst>
              </a:tr>
              <a:tr h="478751">
                <a:tc>
                  <a:txBody>
                    <a:bodyPr/>
                    <a:lstStyle/>
                    <a:p>
                      <a:pPr algn="ctr"/>
                      <a:r>
                        <a:rPr lang="en-GB" sz="1400" b="0" dirty="0">
                          <a:solidFill>
                            <a:srgbClr val="7030A0"/>
                          </a:solidFill>
                          <a:effectLst/>
                          <a:latin typeface="Arial" panose="020B0604020202020204" pitchFamily="34" charset="0"/>
                        </a:rPr>
                        <a:t>Tragic Hero</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A main character cursed by fate and possessed of a tragic flaw.</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701451">
                <a:tc>
                  <a:txBody>
                    <a:bodyPr/>
                    <a:lstStyle/>
                    <a:p>
                      <a:pPr algn="ctr"/>
                      <a:r>
                        <a:rPr lang="en-GB" sz="1400" b="0">
                          <a:solidFill>
                            <a:srgbClr val="7030A0"/>
                          </a:solidFill>
                          <a:effectLst/>
                          <a:latin typeface="Arial" panose="020B0604020202020204" pitchFamily="34" charset="0"/>
                        </a:rPr>
                        <a:t>A Struggle Between Good and Evil</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This struggle can take place as part of the plot or exist within the main character.</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78751">
                <a:tc>
                  <a:txBody>
                    <a:bodyPr/>
                    <a:lstStyle/>
                    <a:p>
                      <a:pPr algn="ctr"/>
                      <a:r>
                        <a:rPr lang="en-GB" sz="1400" b="0" dirty="0">
                          <a:solidFill>
                            <a:srgbClr val="7030A0"/>
                          </a:solidFill>
                          <a:effectLst/>
                          <a:latin typeface="Arial" panose="020B0604020202020204" pitchFamily="34" charset="0"/>
                        </a:rPr>
                        <a:t>Hamartia (Tragic Flaw)</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The fatal character flaw of the tragic hero.</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1146853">
                <a:tc>
                  <a:txBody>
                    <a:bodyPr/>
                    <a:lstStyle/>
                    <a:p>
                      <a:pPr algn="ctr"/>
                      <a:r>
                        <a:rPr lang="en-GB" sz="1400" b="0" dirty="0">
                          <a:solidFill>
                            <a:srgbClr val="7030A0"/>
                          </a:solidFill>
                          <a:effectLst/>
                          <a:latin typeface="Arial" panose="020B0604020202020204" pitchFamily="34" charset="0"/>
                        </a:rPr>
                        <a:t>Tragic Waste</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The good being destroyed along with the bad at the resolution of the play. Often played out with the unnecessary loss of life, especially of "good guy" characters.</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701451">
                <a:tc>
                  <a:txBody>
                    <a:bodyPr/>
                    <a:lstStyle/>
                    <a:p>
                      <a:pPr algn="ctr"/>
                      <a:r>
                        <a:rPr lang="en-GB" sz="1400" b="0">
                          <a:solidFill>
                            <a:srgbClr val="7030A0"/>
                          </a:solidFill>
                          <a:effectLst/>
                          <a:latin typeface="Arial" panose="020B0604020202020204" pitchFamily="34" charset="0"/>
                        </a:rPr>
                        <a:t>External Conflict</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This can be a problem facing the hero as a result of the plot or a "bad guy" character.</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478751">
                <a:tc>
                  <a:txBody>
                    <a:bodyPr/>
                    <a:lstStyle/>
                    <a:p>
                      <a:pPr algn="ctr"/>
                      <a:r>
                        <a:rPr lang="en-GB" sz="1400" b="0">
                          <a:solidFill>
                            <a:srgbClr val="7030A0"/>
                          </a:solidFill>
                          <a:effectLst/>
                          <a:latin typeface="Arial" panose="020B0604020202020204" pitchFamily="34" charset="0"/>
                        </a:rPr>
                        <a:t>Internal Conflict</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The struggle the hero engages in with his/her fatal flaw.</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701451">
                <a:tc>
                  <a:txBody>
                    <a:bodyPr/>
                    <a:lstStyle/>
                    <a:p>
                      <a:pPr algn="ctr"/>
                      <a:r>
                        <a:rPr lang="en-GB" sz="1400" b="0">
                          <a:solidFill>
                            <a:srgbClr val="7030A0"/>
                          </a:solidFill>
                          <a:effectLst/>
                          <a:latin typeface="Arial" panose="020B0604020202020204" pitchFamily="34" charset="0"/>
                        </a:rPr>
                        <a:t>Catharsis</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The release of the audience's emotions through empathy with the characters.</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56050">
                <a:tc>
                  <a:txBody>
                    <a:bodyPr/>
                    <a:lstStyle/>
                    <a:p>
                      <a:pPr algn="ctr"/>
                      <a:r>
                        <a:rPr lang="en-GB" sz="1400" b="0">
                          <a:solidFill>
                            <a:srgbClr val="7030A0"/>
                          </a:solidFill>
                          <a:effectLst/>
                          <a:latin typeface="Arial" panose="020B0604020202020204" pitchFamily="34" charset="0"/>
                        </a:rPr>
                        <a:t>Supernatural Elements</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Magic, witchcraft, ghosts, etc.</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478751">
                <a:tc>
                  <a:txBody>
                    <a:bodyPr/>
                    <a:lstStyle/>
                    <a:p>
                      <a:pPr algn="ctr"/>
                      <a:r>
                        <a:rPr lang="en-GB" sz="1400" b="0">
                          <a:solidFill>
                            <a:srgbClr val="7030A0"/>
                          </a:solidFill>
                          <a:effectLst/>
                          <a:latin typeface="Arial" panose="020B0604020202020204" pitchFamily="34" charset="0"/>
                        </a:rPr>
                        <a:t>Lack of Poetic Justice</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Things end poorly for everyone, including the "good guys."</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701451">
                <a:tc>
                  <a:txBody>
                    <a:bodyPr/>
                    <a:lstStyle/>
                    <a:p>
                      <a:pPr algn="ctr"/>
                      <a:r>
                        <a:rPr lang="en-GB" sz="1400" b="0">
                          <a:solidFill>
                            <a:srgbClr val="7030A0"/>
                          </a:solidFill>
                          <a:effectLst/>
                          <a:latin typeface="Arial" panose="020B0604020202020204" pitchFamily="34" charset="0"/>
                        </a:rPr>
                        <a:t>Comic Relief</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b="0" dirty="0">
                          <a:solidFill>
                            <a:srgbClr val="7030A0"/>
                          </a:solidFill>
                          <a:effectLst/>
                          <a:latin typeface="Arial" panose="020B0604020202020204" pitchFamily="34" charset="0"/>
                        </a:rPr>
                        <a:t>One or more humorous characters who participate in scenes intended to lighten the mood.</a:t>
                      </a:r>
                    </a:p>
                  </a:txBody>
                  <a:tcPr marL="25104" marR="25104" marT="12552" marB="125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bl>
          </a:graphicData>
        </a:graphic>
      </p:graphicFrame>
      <p:sp>
        <p:nvSpPr>
          <p:cNvPr id="5" name="TextBox 4"/>
          <p:cNvSpPr txBox="1"/>
          <p:nvPr/>
        </p:nvSpPr>
        <p:spPr>
          <a:xfrm>
            <a:off x="6511636" y="286327"/>
            <a:ext cx="2454988" cy="624786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000" b="1" dirty="0"/>
              <a:t>Each of these is considered a key element of tragedy.</a:t>
            </a:r>
          </a:p>
          <a:p>
            <a:endParaRPr lang="en-GB" sz="2000" dirty="0"/>
          </a:p>
          <a:p>
            <a:r>
              <a:rPr lang="en-GB" sz="2000" dirty="0">
                <a:solidFill>
                  <a:srgbClr val="FF0000"/>
                </a:solidFill>
              </a:rPr>
              <a:t>Go through the list and decide which of these you think applies to Macbeth</a:t>
            </a:r>
          </a:p>
          <a:p>
            <a:r>
              <a:rPr lang="en-GB" sz="2000" dirty="0">
                <a:solidFill>
                  <a:schemeClr val="accent4">
                    <a:lumMod val="75000"/>
                  </a:schemeClr>
                </a:solidFill>
              </a:rPr>
              <a:t>How much of a tragedy is Macbeth? Why?</a:t>
            </a:r>
          </a:p>
          <a:p>
            <a:r>
              <a:rPr lang="en-GB" sz="2000" dirty="0">
                <a:solidFill>
                  <a:srgbClr val="00B050"/>
                </a:solidFill>
              </a:rPr>
              <a:t>Research another of Shakespeare’s tragedies and comment on the similarities and differences. Why might these be the case? </a:t>
            </a:r>
          </a:p>
          <a:p>
            <a:endParaRPr lang="en-GB" sz="2000" dirty="0"/>
          </a:p>
        </p:txBody>
      </p:sp>
    </p:spTree>
    <p:extLst>
      <p:ext uri="{BB962C8B-B14F-4D97-AF65-F5344CB8AC3E}">
        <p14:creationId xmlns:p14="http://schemas.microsoft.com/office/powerpoint/2010/main" val="111699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erson wearing a costume&#10;&#10;Description generated with very high confidence">
            <a:extLst>
              <a:ext uri="{FF2B5EF4-FFF2-40B4-BE49-F238E27FC236}">
                <a16:creationId xmlns:a16="http://schemas.microsoft.com/office/drawing/2014/main" id="{D3C39256-BE36-4FD9-BF7D-6D0A8A243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424"/>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491490" y="365125"/>
            <a:ext cx="5509917" cy="169279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Is Macbeth a tragic hero?</a:t>
            </a:r>
          </a:p>
        </p:txBody>
      </p:sp>
      <p:sp>
        <p:nvSpPr>
          <p:cNvPr id="3" name="Content Placeholder 2"/>
          <p:cNvSpPr>
            <a:spLocks noGrp="1"/>
          </p:cNvSpPr>
          <p:nvPr>
            <p:ph idx="1"/>
          </p:nvPr>
        </p:nvSpPr>
        <p:spPr>
          <a:xfrm>
            <a:off x="491490" y="2312274"/>
            <a:ext cx="5509917" cy="4093387"/>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r>
              <a:rPr lang="en-GB" sz="2400" i="1" dirty="0">
                <a:solidFill>
                  <a:srgbClr val="7030A0"/>
                </a:solidFill>
              </a:rPr>
              <a:t>Yes because…</a:t>
            </a:r>
          </a:p>
          <a:p>
            <a:endParaRPr lang="en-GB" sz="2400" i="1" dirty="0">
              <a:solidFill>
                <a:srgbClr val="7030A0"/>
              </a:solidFill>
            </a:endParaRPr>
          </a:p>
          <a:p>
            <a:endParaRPr lang="en-GB" sz="2400" i="1" dirty="0">
              <a:solidFill>
                <a:srgbClr val="7030A0"/>
              </a:solidFill>
            </a:endParaRPr>
          </a:p>
          <a:p>
            <a:r>
              <a:rPr lang="en-GB" sz="2400" i="1" dirty="0">
                <a:solidFill>
                  <a:srgbClr val="7030A0"/>
                </a:solidFill>
              </a:rPr>
              <a:t>No because…</a:t>
            </a:r>
          </a:p>
          <a:p>
            <a:endParaRPr lang="en-GB" sz="2400" dirty="0"/>
          </a:p>
          <a:p>
            <a:r>
              <a:rPr lang="en-GB" sz="2400" dirty="0">
                <a:solidFill>
                  <a:schemeClr val="accent4">
                    <a:lumMod val="75000"/>
                  </a:schemeClr>
                </a:solidFill>
              </a:rPr>
              <a:t>Add in relevant parts of the play</a:t>
            </a:r>
          </a:p>
          <a:p>
            <a:r>
              <a:rPr lang="en-GB" sz="2400" dirty="0">
                <a:solidFill>
                  <a:srgbClr val="00B050"/>
                </a:solidFill>
              </a:rPr>
              <a:t>Add in quotes and analysis of language</a:t>
            </a:r>
          </a:p>
        </p:txBody>
      </p:sp>
    </p:spTree>
    <p:extLst>
      <p:ext uri="{BB962C8B-B14F-4D97-AF65-F5344CB8AC3E}">
        <p14:creationId xmlns:p14="http://schemas.microsoft.com/office/powerpoint/2010/main" val="291474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man, photo, text&#10;&#10;Description generated with high confidence">
            <a:extLst>
              <a:ext uri="{FF2B5EF4-FFF2-40B4-BE49-F238E27FC236}">
                <a16:creationId xmlns:a16="http://schemas.microsoft.com/office/drawing/2014/main" id="{8F00D539-9148-4802-A74B-08B00488480D}"/>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b="6542"/>
          <a:stretch/>
        </p:blipFill>
        <p:spPr>
          <a:xfrm>
            <a:off x="20" y="10"/>
            <a:ext cx="9143980" cy="6857990"/>
          </a:xfrm>
          <a:prstGeom prst="rect">
            <a:avLst/>
          </a:prstGeom>
        </p:spPr>
      </p:pic>
      <p:sp>
        <p:nvSpPr>
          <p:cNvPr id="2" name="Title 1"/>
          <p:cNvSpPr>
            <a:spLocks noGrp="1"/>
          </p:cNvSpPr>
          <p:nvPr>
            <p:ph type="title"/>
          </p:nvPr>
        </p:nvSpPr>
        <p:spPr>
          <a:xfrm>
            <a:off x="630622" y="365758"/>
            <a:ext cx="8092964" cy="849725"/>
          </a:xfrm>
          <a:solidFill>
            <a:schemeClr val="bg1"/>
          </a:solidFill>
          <a:ln w="38100">
            <a:solidFill>
              <a:srgbClr val="7030A0"/>
            </a:solidFill>
          </a:ln>
        </p:spPr>
        <p:txBody>
          <a:bodyPr>
            <a:normAutofit/>
          </a:bodyPr>
          <a:lstStyle/>
          <a:p>
            <a:r>
              <a:rPr lang="en-GB" sz="4200" dirty="0"/>
              <a:t>Is Macbeth a tragic hero?</a:t>
            </a:r>
          </a:p>
        </p:txBody>
      </p:sp>
      <p:sp>
        <p:nvSpPr>
          <p:cNvPr id="3" name="Content Placeholder 2"/>
          <p:cNvSpPr>
            <a:spLocks noGrp="1"/>
          </p:cNvSpPr>
          <p:nvPr>
            <p:ph idx="1"/>
          </p:nvPr>
        </p:nvSpPr>
        <p:spPr>
          <a:xfrm>
            <a:off x="3038166" y="1360448"/>
            <a:ext cx="5685420" cy="5261069"/>
          </a:xfrm>
          <a:solidFill>
            <a:schemeClr val="bg1"/>
          </a:solidFill>
          <a:ln w="38100">
            <a:solidFill>
              <a:srgbClr val="7030A0"/>
            </a:solidFill>
          </a:ln>
        </p:spPr>
        <p:txBody>
          <a:bodyPr>
            <a:normAutofit fontScale="92500" lnSpcReduction="10000"/>
          </a:bodyPr>
          <a:lstStyle/>
          <a:p>
            <a:r>
              <a:rPr lang="en-GB" sz="1800" dirty="0"/>
              <a:t>A </a:t>
            </a:r>
            <a:r>
              <a:rPr lang="en-GB" sz="1800" b="1" dirty="0"/>
              <a:t>tragedy</a:t>
            </a:r>
            <a:r>
              <a:rPr lang="en-GB" sz="1800" dirty="0"/>
              <a:t> is the story of a great person with one fatal flaw which leads to his downfall. </a:t>
            </a:r>
            <a:r>
              <a:rPr lang="en-GB" sz="1800" b="1" dirty="0"/>
              <a:t>Macbeth</a:t>
            </a:r>
            <a:r>
              <a:rPr lang="en-GB" sz="1800" dirty="0"/>
              <a:t> had everything he needed in life. He was a hero, popular with the king, given new honours after being successful in battle. Then the witches put an evil ambition into his mind.</a:t>
            </a:r>
          </a:p>
          <a:p>
            <a:r>
              <a:rPr lang="en-GB" sz="1800" dirty="0"/>
              <a:t>Shakespeare's </a:t>
            </a:r>
            <a:r>
              <a:rPr lang="en-GB" sz="1800" b="1" dirty="0"/>
              <a:t>Macbeth</a:t>
            </a:r>
            <a:r>
              <a:rPr lang="en-GB" sz="1800" dirty="0"/>
              <a:t> is a </a:t>
            </a:r>
            <a:r>
              <a:rPr lang="en-GB" sz="1800" b="1" dirty="0"/>
              <a:t>tragic</a:t>
            </a:r>
            <a:r>
              <a:rPr lang="en-GB" sz="1800" dirty="0"/>
              <a:t> hero because he was </a:t>
            </a:r>
            <a:r>
              <a:rPr lang="en-GB" sz="1800" b="1" dirty="0"/>
              <a:t>not</a:t>
            </a:r>
            <a:r>
              <a:rPr lang="en-GB" sz="1800" dirty="0"/>
              <a:t> controlled by the witches, but made his own decisions with regards to the killings of Duncan, Banquo and the Macduff family. </a:t>
            </a:r>
          </a:p>
          <a:p>
            <a:r>
              <a:rPr lang="en-GB" sz="1800" dirty="0"/>
              <a:t>Macbeth may be seen as </a:t>
            </a:r>
            <a:r>
              <a:rPr lang="en-GB" sz="1800" b="1" dirty="0"/>
              <a:t>tragic hero </a:t>
            </a:r>
            <a:r>
              <a:rPr lang="en-GB" sz="1800" dirty="0"/>
              <a:t>because, although his rise to the throne is already predestined or predicted, he makes his own decisions in order to achieve those prophecies. The witches reveal Macbeth will become king, and of course this happens. However, Macbeth is the one who comes up with the idea of murdering the king in order to become king himself, this is NEVER suggested by the witches themselves. Macbeth himself admits there are lots of reasons to protect Duncan and only one to actually kill him: ambition.</a:t>
            </a:r>
          </a:p>
          <a:p>
            <a:r>
              <a:rPr lang="en-GB" sz="1800" dirty="0"/>
              <a:t>For some, Macbeth is no hero at all. Therefore he cannot be a tragic hero, although he begins the play as a celebrated warrior and loyal servant to Duncan.</a:t>
            </a:r>
          </a:p>
        </p:txBody>
      </p:sp>
    </p:spTree>
    <p:extLst>
      <p:ext uri="{BB962C8B-B14F-4D97-AF65-F5344CB8AC3E}">
        <p14:creationId xmlns:p14="http://schemas.microsoft.com/office/powerpoint/2010/main" val="259604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icture containing photo, text, cat, sitting&#10;&#10;Description generated with very high confidence">
            <a:extLst>
              <a:ext uri="{FF2B5EF4-FFF2-40B4-BE49-F238E27FC236}">
                <a16:creationId xmlns:a16="http://schemas.microsoft.com/office/drawing/2014/main" id="{7E4EA7E0-500A-4682-B2DF-FD1A4E6A4901}"/>
              </a:ext>
            </a:extLst>
          </p:cNvPr>
          <p:cNvPicPr>
            <a:picLocks noChangeAspect="1"/>
          </p:cNvPicPr>
          <p:nvPr/>
        </p:nvPicPr>
        <p:blipFill rotWithShape="1">
          <a:blip r:embed="rId2">
            <a:extLst>
              <a:ext uri="{28A0092B-C50C-407E-A947-70E740481C1C}">
                <a14:useLocalDpi xmlns:a14="http://schemas.microsoft.com/office/drawing/2010/main" val="0"/>
              </a:ext>
            </a:extLst>
          </a:blip>
          <a:srcRect l="16457" r="18130"/>
          <a:stretch/>
        </p:blipFill>
        <p:spPr>
          <a:xfrm>
            <a:off x="20" y="10"/>
            <a:ext cx="3476673" cy="6857990"/>
          </a:xfrm>
          <a:prstGeom prst="rect">
            <a:avLst/>
          </a:prstGeom>
          <a:effectLst/>
        </p:spPr>
      </p:pic>
      <p:sp>
        <p:nvSpPr>
          <p:cNvPr id="2" name="Title 1"/>
          <p:cNvSpPr>
            <a:spLocks noGrp="1"/>
          </p:cNvSpPr>
          <p:nvPr>
            <p:ph type="title"/>
          </p:nvPr>
        </p:nvSpPr>
        <p:spPr>
          <a:xfrm>
            <a:off x="504497" y="629268"/>
            <a:ext cx="8159443" cy="810649"/>
          </a:xfrm>
          <a:solidFill>
            <a:schemeClr val="bg1"/>
          </a:solidFill>
          <a:ln w="38100">
            <a:solidFill>
              <a:srgbClr val="7030A0"/>
            </a:solidFill>
          </a:ln>
          <a:effectLst>
            <a:outerShdw blurRad="50800" dist="38100" dir="2700000" algn="tl" rotWithShape="0">
              <a:prstClr val="black">
                <a:alpha val="40000"/>
              </a:prstClr>
            </a:outerShdw>
          </a:effectLst>
        </p:spPr>
        <p:txBody>
          <a:bodyPr anchor="b">
            <a:normAutofit/>
          </a:bodyPr>
          <a:lstStyle/>
          <a:p>
            <a:r>
              <a:rPr lang="en-GB" sz="4100" dirty="0"/>
              <a:t>Is ‘Macbeth’ about Good v Evil?</a:t>
            </a:r>
          </a:p>
        </p:txBody>
      </p:sp>
      <p:sp>
        <p:nvSpPr>
          <p:cNvPr id="3" name="Content Placeholder 2"/>
          <p:cNvSpPr>
            <a:spLocks noGrp="1"/>
          </p:cNvSpPr>
          <p:nvPr>
            <p:ph idx="1"/>
          </p:nvPr>
        </p:nvSpPr>
        <p:spPr>
          <a:xfrm>
            <a:off x="3724073" y="1681656"/>
            <a:ext cx="4939867" cy="4908330"/>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r>
              <a:rPr lang="en-GB" sz="1800" dirty="0"/>
              <a:t>Consider:</a:t>
            </a:r>
          </a:p>
          <a:p>
            <a:pPr lvl="1"/>
            <a:r>
              <a:rPr lang="en-GB" sz="1800" dirty="0"/>
              <a:t>The ways that Banquo, Macduff, Malcolm and Duncan are portrayed in the play</a:t>
            </a:r>
          </a:p>
          <a:p>
            <a:pPr lvl="1"/>
            <a:r>
              <a:rPr lang="en-GB" sz="1800" dirty="0"/>
              <a:t>The ways that Macbeth and Lady Macbeth are portrayed in the play</a:t>
            </a:r>
          </a:p>
          <a:p>
            <a:pPr lvl="1"/>
            <a:r>
              <a:rPr lang="en-GB" sz="1800" dirty="0"/>
              <a:t>Why we have so many soliloquies and asides showing us Macbeth’s perspective</a:t>
            </a:r>
          </a:p>
          <a:p>
            <a:pPr lvl="1"/>
            <a:r>
              <a:rPr lang="en-GB" sz="1800" dirty="0"/>
              <a:t>Why Lady Macbeth eventually loses her sanity and why Macbeth is eventually killed.</a:t>
            </a:r>
          </a:p>
          <a:p>
            <a:pPr lvl="1"/>
            <a:endParaRPr lang="en-GB" sz="1800" dirty="0"/>
          </a:p>
          <a:p>
            <a:pPr lvl="1"/>
            <a:r>
              <a:rPr lang="en-GB" sz="1800" dirty="0">
                <a:solidFill>
                  <a:srgbClr val="FF0000"/>
                </a:solidFill>
              </a:rPr>
              <a:t>Work in groups to make notes on this topic and be prepared to share your ideas</a:t>
            </a:r>
          </a:p>
          <a:p>
            <a:pPr lvl="1"/>
            <a:r>
              <a:rPr lang="en-GB" sz="1800" dirty="0">
                <a:solidFill>
                  <a:schemeClr val="accent4">
                    <a:lumMod val="75000"/>
                  </a:schemeClr>
                </a:solidFill>
              </a:rPr>
              <a:t>Refer to specific quotes in your notes</a:t>
            </a:r>
          </a:p>
          <a:p>
            <a:pPr lvl="1"/>
            <a:r>
              <a:rPr lang="en-GB" sz="1800" dirty="0">
                <a:solidFill>
                  <a:srgbClr val="00B050"/>
                </a:solidFill>
              </a:rPr>
              <a:t>Explain how Shakespeare exploits structure to emphasise the battle between Good and Evil.</a:t>
            </a:r>
          </a:p>
        </p:txBody>
      </p:sp>
    </p:spTree>
    <p:extLst>
      <p:ext uri="{BB962C8B-B14F-4D97-AF65-F5344CB8AC3E}">
        <p14:creationId xmlns:p14="http://schemas.microsoft.com/office/powerpoint/2010/main" val="365764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1BE1-7623-4ABD-BDA8-8F69DF73669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It could be argued that ‘Macbeth’ is a type of allegory</a:t>
            </a:r>
          </a:p>
        </p:txBody>
      </p:sp>
      <p:sp>
        <p:nvSpPr>
          <p:cNvPr id="3" name="Content Placeholder 2">
            <a:extLst>
              <a:ext uri="{FF2B5EF4-FFF2-40B4-BE49-F238E27FC236}">
                <a16:creationId xmlns:a16="http://schemas.microsoft.com/office/drawing/2014/main" id="{3CE77F9B-554D-4AFF-B9D9-937063696B0A}"/>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20000"/>
          </a:bodyPr>
          <a:lstStyle/>
          <a:p>
            <a:pPr marL="0" indent="0">
              <a:buNone/>
            </a:pPr>
            <a:r>
              <a:rPr lang="en-GB" dirty="0"/>
              <a:t>Lady Macbeth and Macbeth are representations of evil and corrupted goodness. They rejected goodness for the sake of their own ambitions.</a:t>
            </a:r>
          </a:p>
          <a:p>
            <a:pPr marL="0" indent="0">
              <a:buNone/>
            </a:pPr>
            <a:r>
              <a:rPr lang="en-GB" dirty="0"/>
              <a:t>Banquo, Duncan, Malcolm and Macduff are fundamentally good people – they fight for justice and fairness. Banquo is slaughtered because of Macbeth’s paranoid, but Malcolm and Macduff are victorious by the end of the play.</a:t>
            </a:r>
          </a:p>
          <a:p>
            <a:pPr marL="0" indent="0">
              <a:buNone/>
            </a:pPr>
            <a:r>
              <a:rPr lang="en-GB" dirty="0"/>
              <a:t>The rightful heir to the throne regains power at the play’s conclusion.</a:t>
            </a:r>
          </a:p>
          <a:p>
            <a:pPr marL="0" indent="0">
              <a:buNone/>
            </a:pPr>
            <a:r>
              <a:rPr lang="en-GB" dirty="0"/>
              <a:t>Therefore the play works quite well as an allegory for the struggle between good and evil.</a:t>
            </a:r>
          </a:p>
          <a:p>
            <a:pPr marL="0" indent="0">
              <a:buNone/>
            </a:pPr>
            <a:r>
              <a:rPr lang="en-GB" dirty="0"/>
              <a:t>Additionally, it pushes the notion of the ‘divine right of kings’ to the fore – a concept that was at the heart of King James’ philosophy on the monarchy. </a:t>
            </a:r>
          </a:p>
        </p:txBody>
      </p:sp>
      <p:pic>
        <p:nvPicPr>
          <p:cNvPr id="5" name="Picture 4" descr="A close up of a logo&#10;&#10;Description automatically generated">
            <a:extLst>
              <a:ext uri="{FF2B5EF4-FFF2-40B4-BE49-F238E27FC236}">
                <a16:creationId xmlns:a16="http://schemas.microsoft.com/office/drawing/2014/main" id="{9BA3B954-4B7B-49C2-A298-E1ADF2540725}"/>
              </a:ext>
            </a:extLst>
          </p:cNvPr>
          <p:cNvPicPr>
            <a:picLocks noChangeAspect="1"/>
          </p:cNvPicPr>
          <p:nvPr/>
        </p:nvPicPr>
        <p:blipFill>
          <a:blip r:embed="rId2" cstate="print">
            <a:clrChange>
              <a:clrFrom>
                <a:srgbClr val="A6A6A6"/>
              </a:clrFrom>
              <a:clrTo>
                <a:srgbClr val="A6A6A6">
                  <a:alpha val="0"/>
                </a:srgbClr>
              </a:clrTo>
            </a:clrChange>
            <a:extLst>
              <a:ext uri="{28A0092B-C50C-407E-A947-70E740481C1C}">
                <a14:useLocalDpi xmlns:a14="http://schemas.microsoft.com/office/drawing/2010/main" val="0"/>
              </a:ext>
            </a:extLst>
          </a:blip>
          <a:stretch>
            <a:fillRect/>
          </a:stretch>
        </p:blipFill>
        <p:spPr>
          <a:xfrm>
            <a:off x="7852624" y="0"/>
            <a:ext cx="1291376" cy="20870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4294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TotalTime>
  <Words>1504</Words>
  <Application>Microsoft Macintosh PowerPoint</Application>
  <PresentationFormat>On-screen Show (4:3)</PresentationFormat>
  <Paragraphs>109</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Is Macbeth a tragedy?</vt:lpstr>
      <vt:lpstr>Learning outcomes</vt:lpstr>
      <vt:lpstr>Shakespeare and Genre</vt:lpstr>
      <vt:lpstr>So what exactly is a Shakespearean tragedy?</vt:lpstr>
      <vt:lpstr>PowerPoint Presentation</vt:lpstr>
      <vt:lpstr>Is Macbeth a tragic hero?</vt:lpstr>
      <vt:lpstr>Is Macbeth a tragic hero?</vt:lpstr>
      <vt:lpstr>Is ‘Macbeth’ about Good v Evil?</vt:lpstr>
      <vt:lpstr>It could be argued that ‘Macbeth’ is a type of allegory</vt:lpstr>
      <vt:lpstr>Hamartia is the Greek word for “sin” or “error”, which comes from the verb hamatanein, meaning “to err” or “to miss the mark”. </vt:lpstr>
      <vt:lpstr>Does Macbeth contain tragic waste?</vt:lpstr>
      <vt:lpstr>Does Macbeth contain external or internal conflict?</vt:lpstr>
      <vt:lpstr>Does Macbeth contain catharsis?</vt:lpstr>
      <vt:lpstr>Does Macbeth contain a lack of poetic justice?</vt:lpstr>
      <vt:lpstr>Plenary: Acrostic</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Macbeth a tragedy?</dc:title>
  <dc:creator>Mr P. Wassell</dc:creator>
  <cp:lastModifiedBy>Melanie Wright</cp:lastModifiedBy>
  <cp:revision>33</cp:revision>
  <cp:lastPrinted>2018-02-09T14:23:44Z</cp:lastPrinted>
  <dcterms:created xsi:type="dcterms:W3CDTF">2018-02-09T13:57:13Z</dcterms:created>
  <dcterms:modified xsi:type="dcterms:W3CDTF">2023-03-30T02:20:10Z</dcterms:modified>
</cp:coreProperties>
</file>